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256" r:id="rId2"/>
    <p:sldId id="281" r:id="rId3"/>
    <p:sldId id="283" r:id="rId4"/>
    <p:sldId id="284" r:id="rId5"/>
    <p:sldId id="301" r:id="rId6"/>
    <p:sldId id="287" r:id="rId7"/>
    <p:sldId id="258" r:id="rId8"/>
    <p:sldId id="302" r:id="rId9"/>
    <p:sldId id="259" r:id="rId10"/>
    <p:sldId id="288" r:id="rId11"/>
    <p:sldId id="289" r:id="rId12"/>
    <p:sldId id="290" r:id="rId13"/>
    <p:sldId id="292" r:id="rId14"/>
    <p:sldId id="291" r:id="rId15"/>
    <p:sldId id="303" r:id="rId16"/>
    <p:sldId id="293" r:id="rId17"/>
    <p:sldId id="265" r:id="rId18"/>
    <p:sldId id="266" r:id="rId19"/>
    <p:sldId id="294" r:id="rId20"/>
    <p:sldId id="267" r:id="rId21"/>
    <p:sldId id="295" r:id="rId22"/>
    <p:sldId id="268" r:id="rId23"/>
    <p:sldId id="270" r:id="rId24"/>
    <p:sldId id="296" r:id="rId25"/>
    <p:sldId id="297" r:id="rId26"/>
    <p:sldId id="298" r:id="rId27"/>
    <p:sldId id="272" r:id="rId28"/>
    <p:sldId id="300" r:id="rId29"/>
    <p:sldId id="299" r:id="rId30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31"/>
    <p:restoredTop sz="94610"/>
  </p:normalViewPr>
  <p:slideViewPr>
    <p:cSldViewPr snapToGrid="0" snapToObjects="1">
      <p:cViewPr>
        <p:scale>
          <a:sx n="99" d="100"/>
          <a:sy n="99" d="100"/>
        </p:scale>
        <p:origin x="1472" y="13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28709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here. Hook: Section 230 was treated as nearly absolute for 25 years. In a single week in March 2026, two separate juries — New Mexico (Mar 24) and Los Angeles (Mar 25) — held Meta liable. This talk is about HOW plaintiffs got there and what it means for your cases. ~1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118DD9-0B2A-CDEB-EF60-078085051F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AA047D-DA1B-0707-F686-20F5B627A8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7AC64F-ACFA-6B49-2A7D-B001A903DF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here. Hook: Section 230 was treated as nearly absolute for 25 years. In a single week in March 2026, two separate juries — New Mexico (Mar 24) and Los Angeles (Mar 25) — held Meta liable. This talk is about HOW plaintiffs got there and what it means for your cases. ~1 min.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F571B5-AF3C-BE17-ECA8-2BCA205063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8138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D8C4C-E310-09B1-A6D4-A6C7C0330E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8C3800-EA99-D3EA-BED1-F87054FACF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BD1E2B-E38C-0E77-9597-01B446DAE5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here. Hook: Section 230 was treated as nearly absolute for 25 years. In a single week in March 2026, two separate juries — New Mexico (Mar 24) and Los Angeles (Mar 25) — held Meta liable. This talk is about HOW plaintiffs got there and what it means for your cases. ~1 min.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D6640F-7D07-B87C-FAAA-735F3C7CF70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5341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856F1C-11D1-201A-DFE4-DDCF31452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6A10AF-B529-7CC8-1F03-D864AC82E2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CB9A66-B6B5-F776-2AFF-1D71EE3334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here. Hook: Section 230 was treated as nearly absolute for 25 years. In a single week in March 2026, two separate juries — New Mexico (Mar 24) and Los Angeles (Mar 25) — held Meta liable. This talk is about HOW plaintiffs got there and what it means for your cases. ~1 min.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DBB17B-7350-615B-529C-BDC0058A752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4453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5915C0-AB37-22C7-CA63-A0F4FE2417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975580-F8C0-07E2-AB68-92B33E4BF7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2B9B04-FEEF-6E52-CA94-12F7D5859F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here. Hook: Section 230 was treated as nearly absolute for 25 years. In a single week in March 2026, two separate juries — New Mexico (Mar 24) and Los Angeles (Mar 25) — held Meta liable. This talk is about HOW plaintiffs got there and what it means for your cases. ~1 min.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BF1F34-19D9-0469-CE50-9435CCD8B63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5819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E21F9-AC20-1E0A-EE98-26F19B83D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D8BC92-B19B-3CC2-3218-B0C50FA3CC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23C1F9-BDDE-3459-E88E-F5C2952DEE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here. Hook: Section 230 was treated as nearly absolute for 25 years. In a single week in March 2026, two separate juries — New Mexico (Mar 24) and Los Angeles (Mar 25) — held Meta liable. This talk is about HOW plaintiffs got there and what it means for your cases. ~1 min.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089F88-D974-F0CE-7B20-BBF40938302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0398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0B99D4-73DD-8444-D768-C4B129875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3AB578-9A4A-575F-A6B4-8C730F6AA8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207A19-5948-4EFA-8E79-95C3E839C9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here. Hook: Section 230 was treated as nearly absolute for 25 years. In a single week in March 2026, two separate juries — New Mexico (Mar 24) and Los Angeles (Mar 25) — held Meta liable. This talk is about HOW plaintiffs got there and what it means for your cases. ~1 min.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C89BF3-4F8E-FEB5-851A-D66669347E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3708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7193DD-269F-ADC4-A40D-6BB415F82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C465D9-C848-963B-CF6C-057659B7A3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862DA7-DACF-C794-B419-91BD321ACE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here. Hook: Section 230 was treated as nearly absolute for 25 years. In a single week in March 2026, two separate juries — New Mexico (Mar 24) and Los Angeles (Mar 25) — held Meta liable. This talk is about HOW plaintiffs got there and what it means for your cases. ~1 min.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1E0E07-D108-BBE9-99E7-2EFD4E9E60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1792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first jury test of the addictive-design theory. Note Mark Lanier (tobacco/opioid pedigree) as lead, and that Zuckerberg himself testified. Emphasize 'bellwether' — this is a test case for thousands of JCCP plaintiffs. ~1.5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Stress the framing: the plaintiff attacked DESIGN (infinite scroll, engagement features) and FAILURE TO WARN — never 'bad content.' The jury's three findings track the product-liability template exactly: negligent design, causation (substantial factor), failure to warn. ~1.5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2AAF9C-3590-025D-F979-51EE63276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6C9C5F-BAC6-57DE-734F-8DCFD81327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E1F371-8C6E-49D4-67AB-0C20DD3B3A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here. Hook: Section 230 was treated as nearly absolute for 25 years. In a single week in March 2026, two separate juries — New Mexico (Mar 24) and Los Angeles (Mar 25) — held Meta liable. This talk is about HOW plaintiffs got there and what it means for your cases. ~1 min.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035DCA-EEA7-9CF7-D965-2524AA3D733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4302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D6EFDD-56D5-A758-0E49-72940D2F74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5DE791-4B0C-05BB-0BF5-3E067D08CD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A6409F2-6BFD-F0B0-A051-3E615BA699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here. Hook: Section 230 was treated as nearly absolute for 25 years. In a single week in March 2026, two separate juries — New Mexico (Mar 24) and Los Angeles (Mar 25) — held Meta liable. This talk is about HOW plaintiffs got there and what it means for your cases. ~1 min.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7322F7-03D4-277E-DBA0-BFF4D466E12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7359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reveal. Pause on $6M — small for these companies, but the principle is the point. Key facts: ~$4.2M Meta / ~$1.8M Google; roughly half compensatory, half punitive. The malice/oppression/fraud finding is what unlocked punitives — flag this for the takeaways. Both appealing. Note reporting on the comp/punitive split varied slightly; verify before citing precise figures. ~1.5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708753-9F25-A0A7-9C0B-0AE619EA77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0FC56B-8327-7C16-4A26-152DA4AF2F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650439-4E42-C934-1B8A-6427270EA8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here. Hook: Section 230 was treated as nearly absolute for 25 years. In a single week in March 2026, two separate juries — New Mexico (Mar 24) and Los Angeles (Mar 25) — held Meta liable. This talk is about HOW plaintiffs got there and what it means for your cases. ~1 min.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D246DE-6690-69DC-3BEE-6B3A6E0BD79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62294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Pivot to the second lever: state enforcement. Torrez built the case on a decoy-profile sting. Key point: this is NOT the product-injury theory — it's consumer protection + child exploitation, and it targets Meta's own deceptive statements, which avoids 230 on a different path. ~1.5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Second reveal. $375M — large, but a fraction of the $2B+ sought. The 'willful' finding parallels L.A.'s malice finding. Then explain the two-phase structure: jury penalties first, then a bench phase on public nuisance / injunctive relief / abatement, where Meta is resisting court-ordered changes. Headline: first state to prevail at trial. ~1.5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91A343-9632-E3F0-A836-2282D96917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3FFC24-30A4-F751-6EBA-55048148CC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9F6F55-D950-407F-F6AD-56F78C2553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here. Hook: Section 230 was treated as nearly absolute for 25 years. In a single week in March 2026, two separate juries — New Mexico (Mar 24) and Los Angeles (Mar 25) — held Meta liable. This talk is about HOW plaintiffs got there and what it means for your cases. ~1 min.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A38DB8-B737-7E82-EA40-06AC5BCE82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0780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A7F5E8-F694-466A-CBEE-6C8B5C90CA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795F99-3F62-F528-C323-6539238D40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36E54C-5A6F-EAAF-CD83-66F741979C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here. Hook: Section 230 was treated as nearly absolute for 25 years. In a single week in March 2026, two separate juries — New Mexico (Mar 24) and Los Angeles (Mar 25) — held Meta liable. This talk is about HOW plaintiffs got there and what it means for your cases. ~1 min.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BCC8CC-4AD3-5874-6A42-5B34875B25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3934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105BAE-28A0-A643-F259-E43FA259CE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991E38C-3274-BEA6-EEC4-829B063AC8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812DC1-F7BD-7BED-18D9-9088DC560E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Pivot to the second lever: state enforcement. Torrez built the case on a decoy-profile sting. Key point: this is NOT the product-injury theory — it's consumer protection + child exploitation, and it targets Meta's own deceptive statements, which avoids 230 on a different path. ~1.5 min.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89B16F-DE9E-BDD7-5211-E57BF48105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66930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Schools aren't injured users — they're paying for the fallout. The clever part: same design-defect spine, but framed as negligence + public nuisance to recover institutional costs. Walk the Oct 2024 ruling: duty upheld, economic-loss doctrine rejected (big deal for pure economic recovery), derivative-injury rule didn't bar them. Some remote theories trimmed. ~2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6E9E42-47BD-CD26-6CF3-19FB2B967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862051-9A3C-834C-6654-2B50215A7A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FECADB-1F09-BE0A-51D8-62D2DB536E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Second reveal. $375M — large, but a fraction of the $2B+ sought. The 'willful' finding parallels L.A.'s malice finding. Then explain the two-phase structure: jury penalties first, then a bench phase on public nuisance / injunctive relief / abatement, where Meta is resisting court-ordered changes. Headline: first state to prevail at trial. ~1.5 min.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0658E1-6C56-1877-9FAB-B477249EB5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95283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FB093F-BFA5-B4E0-6E77-191999CDEF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8C0229-F83E-084A-BD04-46CC40915A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E73E70-303E-BAE2-0F93-0F6FF3131A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here. Hook: Section 230 was treated as nearly absolute for 25 years. In a single week in March 2026, two separate juries — New Mexico (Mar 24) and Los Angeles (Mar 25) — held Meta liable. This talk is about HOW plaintiffs got there and what it means for your cases. ~1 min.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E2C7B7-59AE-9618-F946-D5889D65AE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0383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80CDB7-7E1A-FD1F-77A5-4F0C1E90BE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B7CA75-B4A3-E69C-AADA-4218D405C0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675306-9FCA-0A7F-3AD5-CCD5F06FD2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here. Hook: Section 230 was treated as nearly absolute for 25 years. In a single week in March 2026, two separate juries — New Mexico (Mar 24) and Los Angeles (Mar 25) — held Meta liable. This talk is about HOW plaintiffs got there and what it means for your cases. ~1 min.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75651A-4F39-CB92-2A07-FDFA197993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533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D551FD-5C58-6CFD-A69A-90B4B9680A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691527-5440-C576-3831-049D702575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840EDF-728D-3C36-E2E1-484CA3D8CF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here. Hook: Section 230 was treated as nearly absolute for 25 years. In a single week in March 2026, two separate juries — New Mexico (Mar 24) and Los Angeles (Mar 25) — held Meta liable. This talk is about HOW plaintiffs got there and what it means for your cases. ~1 min.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CECCCE-8995-9DA9-3837-40E928CE34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8865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BFFEB3-C665-97D2-09CC-863A3BCDC0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C43D1C0-C723-38FE-CAD0-1658B3EE5C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B713FF-E893-741B-0847-43AD97D4CF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here. Hook: Section 230 was treated as nearly absolute for 25 years. In a single week in March 2026, two separate juries — New Mexico (Mar 24) and Los Angeles (Mar 25) — held Meta liable. This talk is about HOW plaintiffs got there and what it means for your cases. ~1 min.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7AE38F-0972-A1B6-CCA4-9039BCA17A6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3074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§230(c)(1): an interactive computer service can't be treated as the publisher or speaker of information provided by another content provider — the famous '26 words.' Ironically, it was meant to encourage moderation to protect kids without becoming liable as a publisher. Courts read it expansively, and for ~30 years it dismissed hundreds of suits across negligence, contract, and statutory theories. Transition: the breakthrough was conceptual.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Ground the audience in the statute. The operative words are 'publisher or speaker' and 'provided by another.' Those words are the hinges plaintiffs now attack. Zeran built the wall; everything since is about finding the seam. ~2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AAF870-6EB9-1334-37C7-D05B382FB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58E7D1-C87B-5DF1-7577-E789EDC855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31D0A6-E8F1-4B92-7058-737B52F3C9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here. Hook: Section 230 was treated as nearly absolute for 25 years. In a single week in March 2026, two separate juries — New Mexico (Mar 24) and Los Angeles (Mar 25) — held Meta liable. This talk is about HOW plaintiffs got there and what it means for your cases. ~1 min.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8791FA-4683-6A82-D549-1D37CBAB28E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886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the three elements. Emphasize: immunity requires ALL THREE. Plaintiffs win by defeating element 2 (not treating as publisher) or element 3 (not about another's content). This is the doctrinal key to the whole talk. ~1.5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F4E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3"/>
          <p:cNvSpPr/>
          <p:nvPr/>
        </p:nvSpPr>
        <p:spPr>
          <a:xfrm>
            <a:off x="2268407" y="355940"/>
            <a:ext cx="795528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2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Dam is Breaking</a:t>
            </a:r>
          </a:p>
          <a:p>
            <a:pPr marL="0" indent="0" algn="ctr">
              <a:lnSpc>
                <a:spcPct val="102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Holding Social Media Companies Accountable for Harm to Children</a:t>
            </a:r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566928" y="361188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900">
              <a:solidFill>
                <a:srgbClr val="FFFFFF"/>
              </a:solidFill>
            </a:endParaRPr>
          </a:p>
        </p:txBody>
      </p:sp>
      <p:sp>
        <p:nvSpPr>
          <p:cNvPr id="8" name="Text 5"/>
          <p:cNvSpPr/>
          <p:nvPr/>
        </p:nvSpPr>
        <p:spPr>
          <a:xfrm>
            <a:off x="566928" y="4572000"/>
            <a:ext cx="7680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endParaRPr lang="en-US" sz="1450">
              <a:solidFill>
                <a:srgbClr val="FFFFFF"/>
              </a:solidFill>
            </a:endParaRPr>
          </a:p>
        </p:txBody>
      </p:sp>
      <p:sp>
        <p:nvSpPr>
          <p:cNvPr id="9" name="Text 6"/>
          <p:cNvSpPr/>
          <p:nvPr/>
        </p:nvSpPr>
        <p:spPr>
          <a:xfrm>
            <a:off x="566928" y="58064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200">
              <a:solidFill>
                <a:srgbClr val="FFFFFF"/>
              </a:solidFill>
            </a:endParaRPr>
          </a:p>
        </p:txBody>
      </p:sp>
      <p:pic>
        <p:nvPicPr>
          <p:cNvPr id="100" name="DamPicture"/>
          <p:cNvPicPr>
            <a:picLocks noChangeAspect="1"/>
          </p:cNvPicPr>
          <p:nvPr/>
        </p:nvPicPr>
        <p:blipFill>
          <a:blip r:embed="rId3"/>
          <a:srcRect t="22384" b="22384"/>
          <a:stretch>
            <a:fillRect/>
          </a:stretch>
        </p:blipFill>
        <p:spPr>
          <a:xfrm>
            <a:off x="1609576" y="2528200"/>
            <a:ext cx="9222040" cy="326463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E7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370F2C-2FFA-E96B-C282-36ED832148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3">
            <a:extLst>
              <a:ext uri="{FF2B5EF4-FFF2-40B4-BE49-F238E27FC236}">
                <a16:creationId xmlns:a16="http://schemas.microsoft.com/office/drawing/2014/main" id="{4D8F6893-CFA0-6FF5-08BB-5796453C29A8}"/>
              </a:ext>
            </a:extLst>
          </p:cNvPr>
          <p:cNvSpPr/>
          <p:nvPr/>
        </p:nvSpPr>
        <p:spPr>
          <a:xfrm>
            <a:off x="566928" y="1"/>
            <a:ext cx="7955280" cy="1741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2000"/>
              </a:lnSpc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>
              <a:lnSpc>
                <a:spcPct val="102000"/>
              </a:lnSpc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Losers For Long Time</a:t>
            </a:r>
          </a:p>
          <a:p>
            <a:pPr>
              <a:lnSpc>
                <a:spcPct val="102000"/>
              </a:lnSpc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Focused on what others posted or referenced content </a:t>
            </a:r>
          </a:p>
          <a:p>
            <a:pPr>
              <a:lnSpc>
                <a:spcPct val="102000"/>
              </a:lnSpc>
            </a:pPr>
            <a:endParaRPr lang="en-US" sz="20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Alleged failure to remove </a:t>
            </a: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en-US" sz="20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>
              <a:lnSpc>
                <a:spcPct val="102000"/>
              </a:lnSpc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Breakthrough: </a:t>
            </a:r>
            <a:r>
              <a:rPr lang="en-US" sz="2000" b="1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Lemmon v. Snap </a:t>
            </a: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(9th Cir. 2021)</a:t>
            </a:r>
          </a:p>
          <a:p>
            <a:pPr>
              <a:lnSpc>
                <a:spcPct val="102000"/>
              </a:lnSpc>
            </a:pPr>
            <a:endParaRPr lang="en-US" sz="20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Teens crash and die using speed filter where you get rewards</a:t>
            </a: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en-US" sz="20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Pleading Focused on Architecture and Design – independent of third-party content.   </a:t>
            </a:r>
          </a:p>
          <a:p>
            <a:pPr>
              <a:lnSpc>
                <a:spcPct val="102000"/>
              </a:lnSpc>
            </a:pPr>
            <a:endParaRPr lang="en-US" sz="20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Avoided Any Allegations Related to Publisher </a:t>
            </a:r>
          </a:p>
          <a:p>
            <a:pPr>
              <a:lnSpc>
                <a:spcPct val="102000"/>
              </a:lnSpc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>
              <a:lnSpc>
                <a:spcPct val="102000"/>
              </a:lnSpc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0" indent="0">
              <a:lnSpc>
                <a:spcPct val="102000"/>
              </a:lnSpc>
              <a:buNone/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87C8437A-D3D8-1B1F-9FA0-616F89C0371E}"/>
              </a:ext>
            </a:extLst>
          </p:cNvPr>
          <p:cNvSpPr/>
          <p:nvPr/>
        </p:nvSpPr>
        <p:spPr>
          <a:xfrm>
            <a:off x="566928" y="361188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900">
              <a:solidFill>
                <a:srgbClr val="FFFFFF"/>
              </a:solidFill>
            </a:endParaRP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DF4B65A9-5F20-4418-45CA-D44FD9585482}"/>
              </a:ext>
            </a:extLst>
          </p:cNvPr>
          <p:cNvSpPr/>
          <p:nvPr/>
        </p:nvSpPr>
        <p:spPr>
          <a:xfrm>
            <a:off x="566928" y="4380411"/>
            <a:ext cx="7680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endParaRPr lang="en-US" sz="1450">
              <a:solidFill>
                <a:srgbClr val="FFFFFF"/>
              </a:solidFill>
            </a:endParaRPr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0A512F54-0A1F-4736-19E4-DE1634890D63}"/>
              </a:ext>
            </a:extLst>
          </p:cNvPr>
          <p:cNvSpPr/>
          <p:nvPr/>
        </p:nvSpPr>
        <p:spPr>
          <a:xfrm>
            <a:off x="566928" y="58064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036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E7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B02628-7816-A5B0-40A3-C41BBFD62A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3">
            <a:extLst>
              <a:ext uri="{FF2B5EF4-FFF2-40B4-BE49-F238E27FC236}">
                <a16:creationId xmlns:a16="http://schemas.microsoft.com/office/drawing/2014/main" id="{BAA1D7B8-FEA1-44EA-27D6-408A1BF33E34}"/>
              </a:ext>
            </a:extLst>
          </p:cNvPr>
          <p:cNvSpPr/>
          <p:nvPr/>
        </p:nvSpPr>
        <p:spPr>
          <a:xfrm>
            <a:off x="566928" y="1"/>
            <a:ext cx="7955280" cy="1741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2000"/>
              </a:lnSpc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>
              <a:lnSpc>
                <a:spcPct val="102000"/>
              </a:lnSpc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Social Media Cases – Section 230 Not Applicable </a:t>
            </a:r>
          </a:p>
          <a:p>
            <a:pPr>
              <a:lnSpc>
                <a:spcPct val="102000"/>
              </a:lnSpc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Features that operate to addict and harm users regardless of the particular third-party content viewed </a:t>
            </a: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>
              <a:lnSpc>
                <a:spcPct val="102000"/>
              </a:lnSpc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0" indent="0">
              <a:lnSpc>
                <a:spcPct val="102000"/>
              </a:lnSpc>
              <a:buNone/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E79E4F8F-F6C9-0BDC-98B2-4C6BDCB2FC5F}"/>
              </a:ext>
            </a:extLst>
          </p:cNvPr>
          <p:cNvSpPr/>
          <p:nvPr/>
        </p:nvSpPr>
        <p:spPr>
          <a:xfrm>
            <a:off x="566928" y="361188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900">
              <a:solidFill>
                <a:srgbClr val="FFFFFF"/>
              </a:solidFill>
            </a:endParaRP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732E9A75-F16C-7672-BA25-AB58C844A35D}"/>
              </a:ext>
            </a:extLst>
          </p:cNvPr>
          <p:cNvSpPr/>
          <p:nvPr/>
        </p:nvSpPr>
        <p:spPr>
          <a:xfrm>
            <a:off x="566928" y="4380411"/>
            <a:ext cx="7680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endParaRPr lang="en-US" sz="1450">
              <a:solidFill>
                <a:srgbClr val="FFFFFF"/>
              </a:solidFill>
            </a:endParaRPr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2DCC2D07-4E7B-0B75-ED41-F05C2D30F367}"/>
              </a:ext>
            </a:extLst>
          </p:cNvPr>
          <p:cNvSpPr/>
          <p:nvPr/>
        </p:nvSpPr>
        <p:spPr>
          <a:xfrm>
            <a:off x="566928" y="58064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2185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E7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4F8189-4057-F718-376A-668333154A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3">
            <a:extLst>
              <a:ext uri="{FF2B5EF4-FFF2-40B4-BE49-F238E27FC236}">
                <a16:creationId xmlns:a16="http://schemas.microsoft.com/office/drawing/2014/main" id="{A73D2D43-EFDE-F79E-0866-9B29FCE8435A}"/>
              </a:ext>
            </a:extLst>
          </p:cNvPr>
          <p:cNvSpPr/>
          <p:nvPr/>
        </p:nvSpPr>
        <p:spPr>
          <a:xfrm>
            <a:off x="566928" y="1"/>
            <a:ext cx="7955280" cy="1741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2000"/>
              </a:lnSpc>
            </a:pPr>
            <a:endParaRPr lang="en-US" sz="3200" b="1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>
              <a:lnSpc>
                <a:spcPct val="102000"/>
              </a:lnSpc>
            </a:pPr>
            <a:r>
              <a:rPr lang="en-US" sz="32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Social Media Cases – Test to Bypass Section 230</a:t>
            </a:r>
          </a:p>
          <a:p>
            <a:pPr>
              <a:lnSpc>
                <a:spcPct val="102000"/>
              </a:lnSpc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Features that operate to addict and harm users </a:t>
            </a:r>
            <a:r>
              <a:rPr lang="en-US" sz="3200" b="1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regardless of the particular third-party content viewed </a:t>
            </a: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>
              <a:lnSpc>
                <a:spcPct val="102000"/>
              </a:lnSpc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>
              <a:lnSpc>
                <a:spcPct val="102000"/>
              </a:lnSpc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0" indent="0">
              <a:lnSpc>
                <a:spcPct val="102000"/>
              </a:lnSpc>
              <a:buNone/>
            </a:pPr>
            <a:endParaRPr lang="en-US" sz="3200" b="1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90041B98-78AF-FB4D-330F-89A08C0992A1}"/>
              </a:ext>
            </a:extLst>
          </p:cNvPr>
          <p:cNvSpPr/>
          <p:nvPr/>
        </p:nvSpPr>
        <p:spPr>
          <a:xfrm>
            <a:off x="566928" y="361188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900">
              <a:solidFill>
                <a:srgbClr val="FFFFFF"/>
              </a:solidFill>
            </a:endParaRP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182D3482-9614-4A19-0972-C5E3FA77D6F9}"/>
              </a:ext>
            </a:extLst>
          </p:cNvPr>
          <p:cNvSpPr/>
          <p:nvPr/>
        </p:nvSpPr>
        <p:spPr>
          <a:xfrm>
            <a:off x="566928" y="4380411"/>
            <a:ext cx="7680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endParaRPr lang="en-US" sz="1450">
              <a:solidFill>
                <a:srgbClr val="FFFFFF"/>
              </a:solidFill>
            </a:endParaRPr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C403A7EB-A115-1800-344E-A1F5B19C00B0}"/>
              </a:ext>
            </a:extLst>
          </p:cNvPr>
          <p:cNvSpPr/>
          <p:nvPr/>
        </p:nvSpPr>
        <p:spPr>
          <a:xfrm>
            <a:off x="566928" y="58064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7253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E7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39914A-520F-79B5-4B66-B48482159B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3">
            <a:extLst>
              <a:ext uri="{FF2B5EF4-FFF2-40B4-BE49-F238E27FC236}">
                <a16:creationId xmlns:a16="http://schemas.microsoft.com/office/drawing/2014/main" id="{BF51B1E2-8B30-3C93-A630-A7B16C3F9F16}"/>
              </a:ext>
            </a:extLst>
          </p:cNvPr>
          <p:cNvSpPr/>
          <p:nvPr/>
        </p:nvSpPr>
        <p:spPr>
          <a:xfrm>
            <a:off x="566928" y="1"/>
            <a:ext cx="7955280" cy="1741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2000"/>
              </a:lnSpc>
            </a:pPr>
            <a:endParaRPr lang="en-US" sz="3200" b="1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>
              <a:lnSpc>
                <a:spcPct val="102000"/>
              </a:lnSpc>
            </a:pPr>
            <a:r>
              <a:rPr lang="en-US" sz="32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Social Media Cases – Test to Bypass Section 230</a:t>
            </a:r>
          </a:p>
          <a:p>
            <a:pPr>
              <a:lnSpc>
                <a:spcPct val="102000"/>
              </a:lnSpc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Features that operate to addict and harm users </a:t>
            </a:r>
            <a:r>
              <a:rPr lang="en-US" sz="3200" b="1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regardless of the particular third-party content viewed </a:t>
            </a: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en-US" sz="3200" b="1" i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 Section 230: Appearance Altering Filters, Lack of Parental Controls, Like Button, Timing of Notifications </a:t>
            </a:r>
          </a:p>
          <a:p>
            <a:pPr>
              <a:lnSpc>
                <a:spcPct val="102000"/>
              </a:lnSpc>
            </a:pPr>
            <a:endParaRPr lang="en-US" sz="3200" b="1" i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>
              <a:lnSpc>
                <a:spcPct val="102000"/>
              </a:lnSpc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>
              <a:lnSpc>
                <a:spcPct val="102000"/>
              </a:lnSpc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0" indent="0">
              <a:lnSpc>
                <a:spcPct val="102000"/>
              </a:lnSpc>
              <a:buNone/>
            </a:pPr>
            <a:endParaRPr lang="en-US" sz="3200" b="1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F7AFF4CA-A11C-6BB2-D44C-143E0C61D9D6}"/>
              </a:ext>
            </a:extLst>
          </p:cNvPr>
          <p:cNvSpPr/>
          <p:nvPr/>
        </p:nvSpPr>
        <p:spPr>
          <a:xfrm>
            <a:off x="566928" y="361188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900">
              <a:solidFill>
                <a:srgbClr val="FFFFFF"/>
              </a:solidFill>
            </a:endParaRP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0DF9E4E3-5C98-18B3-00D1-2086C5D55B56}"/>
              </a:ext>
            </a:extLst>
          </p:cNvPr>
          <p:cNvSpPr/>
          <p:nvPr/>
        </p:nvSpPr>
        <p:spPr>
          <a:xfrm>
            <a:off x="566928" y="4380411"/>
            <a:ext cx="7680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endParaRPr lang="en-US" sz="1450">
              <a:solidFill>
                <a:srgbClr val="FFFFFF"/>
              </a:solidFill>
            </a:endParaRPr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6B3E9B58-9120-8B6F-F7B0-E632E1A56633}"/>
              </a:ext>
            </a:extLst>
          </p:cNvPr>
          <p:cNvSpPr/>
          <p:nvPr/>
        </p:nvSpPr>
        <p:spPr>
          <a:xfrm>
            <a:off x="566928" y="58064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39755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E7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FA18053-8EA0-3983-3BB0-B91C3063A9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3">
            <a:extLst>
              <a:ext uri="{FF2B5EF4-FFF2-40B4-BE49-F238E27FC236}">
                <a16:creationId xmlns:a16="http://schemas.microsoft.com/office/drawing/2014/main" id="{DBDD6C4A-33A1-1E47-9E55-BA674D7BCAB1}"/>
              </a:ext>
            </a:extLst>
          </p:cNvPr>
          <p:cNvSpPr/>
          <p:nvPr/>
        </p:nvSpPr>
        <p:spPr>
          <a:xfrm>
            <a:off x="566928" y="1"/>
            <a:ext cx="7955280" cy="1741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2000"/>
              </a:lnSpc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>
              <a:lnSpc>
                <a:spcPct val="102000"/>
              </a:lnSpc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Social Media Cases</a:t>
            </a:r>
          </a:p>
          <a:p>
            <a:pPr>
              <a:lnSpc>
                <a:spcPct val="102000"/>
              </a:lnSpc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r>
              <a:rPr lang="en-US" sz="3200" b="1" u="sng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Section 230 Applies</a:t>
            </a: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: Use of algorithms to promote addictive engagement</a:t>
            </a: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>
              <a:lnSpc>
                <a:spcPct val="102000"/>
              </a:lnSpc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0" indent="0">
              <a:lnSpc>
                <a:spcPct val="102000"/>
              </a:lnSpc>
              <a:buNone/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B042D4FF-6279-8FAB-2CE1-9CB659FBCF06}"/>
              </a:ext>
            </a:extLst>
          </p:cNvPr>
          <p:cNvSpPr/>
          <p:nvPr/>
        </p:nvSpPr>
        <p:spPr>
          <a:xfrm>
            <a:off x="566928" y="361188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900">
              <a:solidFill>
                <a:srgbClr val="FFFFFF"/>
              </a:solidFill>
            </a:endParaRP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D76EA590-E865-8413-A6A9-3D3EA5B800BD}"/>
              </a:ext>
            </a:extLst>
          </p:cNvPr>
          <p:cNvSpPr/>
          <p:nvPr/>
        </p:nvSpPr>
        <p:spPr>
          <a:xfrm>
            <a:off x="566928" y="4380411"/>
            <a:ext cx="7680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endParaRPr lang="en-US" sz="1450">
              <a:solidFill>
                <a:srgbClr val="FFFFFF"/>
              </a:solidFill>
            </a:endParaRPr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A35C728C-CF88-B24E-F8A1-5BD739A5F8D4}"/>
              </a:ext>
            </a:extLst>
          </p:cNvPr>
          <p:cNvSpPr/>
          <p:nvPr/>
        </p:nvSpPr>
        <p:spPr>
          <a:xfrm>
            <a:off x="566928" y="58064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6301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E7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1B57C8-E498-021C-9B2A-0C7B6A1648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3">
            <a:extLst>
              <a:ext uri="{FF2B5EF4-FFF2-40B4-BE49-F238E27FC236}">
                <a16:creationId xmlns:a16="http://schemas.microsoft.com/office/drawing/2014/main" id="{6BCFDC03-63E5-C0D0-8AC3-A99774A87C4E}"/>
              </a:ext>
            </a:extLst>
          </p:cNvPr>
          <p:cNvSpPr/>
          <p:nvPr/>
        </p:nvSpPr>
        <p:spPr>
          <a:xfrm>
            <a:off x="566928" y="1"/>
            <a:ext cx="7955280" cy="1741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2000"/>
              </a:lnSpc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>
              <a:lnSpc>
                <a:spcPct val="102000"/>
              </a:lnSpc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Hypo </a:t>
            </a:r>
          </a:p>
          <a:p>
            <a:pPr>
              <a:lnSpc>
                <a:spcPct val="102000"/>
              </a:lnSpc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Child targeted by predator who claims to be same age, agree to meet, abused</a:t>
            </a: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to plead around Section 230? </a:t>
            </a: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Age verification? Other features of omission? </a:t>
            </a: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>
              <a:lnSpc>
                <a:spcPct val="102000"/>
              </a:lnSpc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0" indent="0">
              <a:lnSpc>
                <a:spcPct val="102000"/>
              </a:lnSpc>
              <a:buNone/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DF41AB4B-92B0-B83F-A78C-389E3FC5FAF5}"/>
              </a:ext>
            </a:extLst>
          </p:cNvPr>
          <p:cNvSpPr/>
          <p:nvPr/>
        </p:nvSpPr>
        <p:spPr>
          <a:xfrm>
            <a:off x="566928" y="361188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900">
              <a:solidFill>
                <a:srgbClr val="FFFFFF"/>
              </a:solidFill>
            </a:endParaRP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631008E4-662D-D132-D2BF-9F817A53679B}"/>
              </a:ext>
            </a:extLst>
          </p:cNvPr>
          <p:cNvSpPr/>
          <p:nvPr/>
        </p:nvSpPr>
        <p:spPr>
          <a:xfrm>
            <a:off x="566928" y="4380411"/>
            <a:ext cx="7680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endParaRPr lang="en-US" sz="1450">
              <a:solidFill>
                <a:srgbClr val="FFFFFF"/>
              </a:solidFill>
            </a:endParaRPr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6A7D2225-9F7B-9681-9748-1F6A64750163}"/>
              </a:ext>
            </a:extLst>
          </p:cNvPr>
          <p:cNvSpPr/>
          <p:nvPr/>
        </p:nvSpPr>
        <p:spPr>
          <a:xfrm>
            <a:off x="566928" y="58064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18526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E7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D64FA1-8755-7655-7D90-7CB35A6964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3">
            <a:extLst>
              <a:ext uri="{FF2B5EF4-FFF2-40B4-BE49-F238E27FC236}">
                <a16:creationId xmlns:a16="http://schemas.microsoft.com/office/drawing/2014/main" id="{496EF66B-A9E3-8B00-8E95-694BCDDFB4D5}"/>
              </a:ext>
            </a:extLst>
          </p:cNvPr>
          <p:cNvSpPr/>
          <p:nvPr/>
        </p:nvSpPr>
        <p:spPr>
          <a:xfrm>
            <a:off x="566928" y="1"/>
            <a:ext cx="7955280" cy="1741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2000"/>
              </a:lnSpc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>
              <a:lnSpc>
                <a:spcPct val="102000"/>
              </a:lnSpc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Social Media Cases – Test to Bypass Section 230</a:t>
            </a:r>
          </a:p>
          <a:p>
            <a:pPr>
              <a:lnSpc>
                <a:spcPct val="102000"/>
              </a:lnSpc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Features that operate to addict and harm users </a:t>
            </a:r>
            <a:r>
              <a:rPr lang="en-US" sz="3200" b="1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regardless of the particular third-party content viewed </a:t>
            </a: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en-US" sz="3200" b="1" i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Focus on machine not the words, Decuple the content  </a:t>
            </a:r>
          </a:p>
          <a:p>
            <a:pPr>
              <a:lnSpc>
                <a:spcPct val="102000"/>
              </a:lnSpc>
            </a:pPr>
            <a:endParaRPr lang="en-US" sz="3200" b="1" i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Jury instructed cannot rely on content </a:t>
            </a: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en-US" sz="3200" b="1" i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en-US" sz="3200" b="1" i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>
              <a:lnSpc>
                <a:spcPct val="102000"/>
              </a:lnSpc>
            </a:pPr>
            <a:endParaRPr lang="en-US" sz="3200" b="1" i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>
              <a:lnSpc>
                <a:spcPct val="102000"/>
              </a:lnSpc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>
              <a:lnSpc>
                <a:spcPct val="102000"/>
              </a:lnSpc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0" indent="0">
              <a:lnSpc>
                <a:spcPct val="102000"/>
              </a:lnSpc>
              <a:buNone/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7A1E154F-0B30-0C93-1A53-0D46996C6FF1}"/>
              </a:ext>
            </a:extLst>
          </p:cNvPr>
          <p:cNvSpPr/>
          <p:nvPr/>
        </p:nvSpPr>
        <p:spPr>
          <a:xfrm>
            <a:off x="566928" y="361188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900">
              <a:solidFill>
                <a:srgbClr val="FFFFFF"/>
              </a:solidFill>
            </a:endParaRP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14F380F7-B17E-0423-3826-71BE816E5724}"/>
              </a:ext>
            </a:extLst>
          </p:cNvPr>
          <p:cNvSpPr/>
          <p:nvPr/>
        </p:nvSpPr>
        <p:spPr>
          <a:xfrm>
            <a:off x="566928" y="4380411"/>
            <a:ext cx="7680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endParaRPr lang="en-US" sz="1450">
              <a:solidFill>
                <a:srgbClr val="FFFFFF"/>
              </a:solidFill>
            </a:endParaRPr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07556AF8-D628-5E6C-9974-A650F16F9CF6}"/>
              </a:ext>
            </a:extLst>
          </p:cNvPr>
          <p:cNvSpPr/>
          <p:nvPr/>
        </p:nvSpPr>
        <p:spPr>
          <a:xfrm>
            <a:off x="566928" y="58064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1594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F4E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5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1150" dirty="0">
              <a:solidFill>
                <a:srgbClr val="FFFFFF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566928" y="676656"/>
            <a:ext cx="1105509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3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K.G.M. v. Meta &amp; YouTube</a:t>
            </a:r>
            <a:endParaRPr lang="en-US" sz="3100" dirty="0">
              <a:solidFill>
                <a:srgbClr val="FFFFFF"/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1408176" y="1920240"/>
            <a:ext cx="5925312" cy="1249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Cambria" panose="02040503050406030204" pitchFamily="18" charset="0"/>
                <a:ea typeface="Cambria" pitchFamily="34" charset="-122"/>
                <a:cs typeface="Cambria" pitchFamily="34" charset="-120"/>
              </a:rPr>
              <a:t>L.A. Superior Court — JCCP 5255</a:t>
            </a:r>
            <a:endParaRPr lang="en-US" sz="2000" dirty="0">
              <a:solidFill>
                <a:srgbClr val="FFFFFF"/>
              </a:solidFill>
              <a:latin typeface="Cambria" panose="02040503050406030204" pitchFamily="18" charset="0"/>
            </a:endParaRPr>
          </a:p>
          <a:p>
            <a:r>
              <a:rPr lang="en-US" sz="2000" dirty="0">
                <a:solidFill>
                  <a:srgbClr val="FFFFFF"/>
                </a:solidFill>
                <a:latin typeface="Cambria" panose="02040503050406030204" pitchFamily="18" charset="0"/>
                <a:ea typeface="Calibri" pitchFamily="34" charset="-122"/>
                <a:cs typeface="Calibri" pitchFamily="34" charset="-120"/>
              </a:rPr>
              <a:t>The first state bellwether trial in the coordinated proceeding</a:t>
            </a:r>
            <a:endParaRPr lang="en-US" sz="2000" dirty="0">
              <a:solidFill>
                <a:srgbClr val="FFFFFF"/>
              </a:solidFill>
              <a:latin typeface="Cambria" panose="02040503050406030204" pitchFamily="18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1408176" y="3169920"/>
            <a:ext cx="5650992" cy="1249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Cambria" panose="02040503050406030204" pitchFamily="18" charset="0"/>
                <a:ea typeface="Cambria" pitchFamily="34" charset="-122"/>
                <a:cs typeface="Cambria" pitchFamily="34" charset="-120"/>
              </a:rPr>
              <a:t>Lead trial counsel: Mark Lanier</a:t>
            </a:r>
            <a:endParaRPr lang="en-US" sz="2000" dirty="0">
              <a:solidFill>
                <a:srgbClr val="FFFFFF"/>
              </a:solidFill>
              <a:latin typeface="Cambria" panose="020405030504060302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Cambria" panose="02040503050406030204" pitchFamily="18" charset="0"/>
                <a:ea typeface="Calibri" pitchFamily="34" charset="-122"/>
                <a:cs typeface="Calibri" pitchFamily="34" charset="-120"/>
              </a:rPr>
              <a:t>With the Social Media Victims Law Center.</a:t>
            </a:r>
            <a:endParaRPr lang="en-US" sz="2000" dirty="0">
              <a:solidFill>
                <a:srgbClr val="FFFFFF"/>
              </a:solidFill>
              <a:latin typeface="Cambria" panose="02040503050406030204" pitchFamily="18" charset="0"/>
            </a:endParaRPr>
          </a:p>
        </p:txBody>
      </p:sp>
      <p:sp>
        <p:nvSpPr>
          <p:cNvPr id="12" name="Text 7"/>
          <p:cNvSpPr/>
          <p:nvPr/>
        </p:nvSpPr>
        <p:spPr>
          <a:xfrm>
            <a:off x="1408176" y="4419600"/>
            <a:ext cx="5650992" cy="1249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Cambria" panose="02040503050406030204" pitchFamily="18" charset="0"/>
                <a:ea typeface="Cambria" pitchFamily="34" charset="-122"/>
                <a:cs typeface="Cambria" pitchFamily="34" charset="-120"/>
              </a:rPr>
              <a:t>Plaintiff “Kaley” (K.G.M.), now 20, started age 6, 16 hours per day</a:t>
            </a:r>
          </a:p>
          <a:p>
            <a:pPr marL="0" indent="0">
              <a:lnSpc>
                <a:spcPct val="100000"/>
              </a:lnSpc>
              <a:buNone/>
            </a:pPr>
            <a:endParaRPr lang="en-US" sz="2000" dirty="0">
              <a:solidFill>
                <a:srgbClr val="FFFFFF"/>
              </a:solidFill>
              <a:latin typeface="Cambria" panose="020405030504060302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sz="1550" dirty="0">
              <a:solidFill>
                <a:srgbClr val="FFFFFF"/>
              </a:solidFill>
            </a:endParaRPr>
          </a:p>
        </p:txBody>
      </p:sp>
      <p:sp>
        <p:nvSpPr>
          <p:cNvPr id="15" name="Text 10"/>
          <p:cNvSpPr/>
          <p:nvPr/>
        </p:nvSpPr>
        <p:spPr>
          <a:xfrm>
            <a:off x="7772400" y="2606040"/>
            <a:ext cx="352958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21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Mark Zuckerberg testified</a:t>
            </a:r>
            <a:endParaRPr lang="en-US" sz="2100">
              <a:solidFill>
                <a:srgbClr val="FFFFFF"/>
              </a:solidFill>
            </a:endParaRPr>
          </a:p>
        </p:txBody>
      </p:sp>
      <p:sp>
        <p:nvSpPr>
          <p:cNvPr id="16" name="Text 11"/>
          <p:cNvSpPr/>
          <p:nvPr/>
        </p:nvSpPr>
        <p:spPr>
          <a:xfrm>
            <a:off x="7772400" y="3383280"/>
            <a:ext cx="35295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Feb. 18, 2026</a:t>
            </a:r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17" name="Text 12"/>
          <p:cNvSpPr/>
          <p:nvPr/>
        </p:nvSpPr>
        <p:spPr>
          <a:xfrm>
            <a:off x="7772400" y="4023360"/>
            <a:ext cx="352958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endParaRPr lang="en-US" sz="1300" dirty="0">
              <a:solidFill>
                <a:srgbClr val="FFFFFF"/>
              </a:solidFill>
            </a:endParaRPr>
          </a:p>
        </p:txBody>
      </p:sp>
      <p:sp>
        <p:nvSpPr>
          <p:cNvPr id="18" name="Text 13"/>
          <p:cNvSpPr/>
          <p:nvPr/>
        </p:nvSpPr>
        <p:spPr>
          <a:xfrm>
            <a:off x="566928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 Media Liability for Harm to Children</a:t>
            </a:r>
            <a:endParaRPr lang="en-US" sz="800">
              <a:solidFill>
                <a:srgbClr val="FFFFFF"/>
              </a:solidFill>
            </a:endParaRPr>
          </a:p>
        </p:txBody>
      </p:sp>
      <p:sp>
        <p:nvSpPr>
          <p:cNvPr id="19" name="Text 14"/>
          <p:cNvSpPr/>
          <p:nvPr/>
        </p:nvSpPr>
        <p:spPr>
          <a:xfrm>
            <a:off x="10707624" y="651052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F4E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5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1150" dirty="0">
              <a:solidFill>
                <a:srgbClr val="FFFFFF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566928" y="676656"/>
            <a:ext cx="1105509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31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theory of liability</a:t>
            </a:r>
            <a:endParaRPr lang="en-US" sz="3100">
              <a:solidFill>
                <a:srgbClr val="FFFFFF"/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566928" y="1874520"/>
            <a:ext cx="11055096" cy="868680"/>
          </a:xfrm>
          <a:prstGeom prst="roundRect">
            <a:avLst>
              <a:gd name="adj" fmla="val 8421"/>
            </a:avLst>
          </a:prstGeom>
          <a:solidFill>
            <a:srgbClr val="14213D"/>
          </a:solidFill>
          <a:ln/>
          <a:effectLst>
            <a:outerShdw blurRad="88900" dist="38100" dir="54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Shape 3"/>
          <p:cNvSpPr/>
          <p:nvPr/>
        </p:nvSpPr>
        <p:spPr>
          <a:xfrm>
            <a:off x="841248" y="2057400"/>
            <a:ext cx="502920" cy="502920"/>
          </a:xfrm>
          <a:prstGeom prst="ellipse">
            <a:avLst/>
          </a:prstGeom>
          <a:solidFill>
            <a:srgbClr val="A4161A"/>
          </a:solidFill>
          <a:ln/>
          <a:effectLst>
            <a:outerShdw blurRad="88900" dist="38100" dir="54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pic>
        <p:nvPicPr>
          <p:cNvPr id="6" name="Image 0" descr="/home/claude/icons/ic_produc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007" y="2188159"/>
            <a:ext cx="241402" cy="24140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527048" y="1874520"/>
            <a:ext cx="977493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pure design + failure-to-warn case — </a:t>
            </a:r>
            <a:r>
              <a:rPr lang="en-US" sz="18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not a content case.</a:t>
            </a: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8" name="Text 5"/>
          <p:cNvSpPr/>
          <p:nvPr/>
        </p:nvSpPr>
        <p:spPr>
          <a:xfrm>
            <a:off x="566928" y="3017520"/>
            <a:ext cx="11055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JURY FOUND</a:t>
            </a:r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9" name="Shape 6"/>
          <p:cNvSpPr/>
          <p:nvPr/>
        </p:nvSpPr>
        <p:spPr>
          <a:xfrm>
            <a:off x="566928" y="3538728"/>
            <a:ext cx="566928" cy="566928"/>
          </a:xfrm>
          <a:prstGeom prst="ellipse">
            <a:avLst/>
          </a:prstGeom>
          <a:solidFill>
            <a:srgbClr val="14213D"/>
          </a:solidFill>
          <a:ln/>
          <a:effectLst>
            <a:outerShdw blurRad="88900" dist="38100" dir="54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pic>
        <p:nvPicPr>
          <p:cNvPr id="10" name="Image 1" descr="/home/claude/icons/ic_che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329" y="3686129"/>
            <a:ext cx="272125" cy="272125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408176" y="3383280"/>
            <a:ext cx="1021384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Negligent design or operation</a:t>
            </a:r>
            <a:endParaRPr lang="en-US" sz="1500" dirty="0">
              <a:solidFill>
                <a:srgbClr val="FFFFFF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Meta and Google were negligent in the design or operation of Instagram and YouTube — e.g., attention-grabbing features like infinite scroll built to keep minors engaged.</a:t>
            </a:r>
            <a:endParaRPr lang="en-US" sz="1500" dirty="0">
              <a:solidFill>
                <a:srgbClr val="FFFFFF"/>
              </a:solidFill>
            </a:endParaRPr>
          </a:p>
        </p:txBody>
      </p:sp>
      <p:sp>
        <p:nvSpPr>
          <p:cNvPr id="12" name="Shape 8"/>
          <p:cNvSpPr/>
          <p:nvPr/>
        </p:nvSpPr>
        <p:spPr>
          <a:xfrm>
            <a:off x="566928" y="4453128"/>
            <a:ext cx="566928" cy="566928"/>
          </a:xfrm>
          <a:prstGeom prst="ellipse">
            <a:avLst/>
          </a:prstGeom>
          <a:solidFill>
            <a:srgbClr val="14213D"/>
          </a:solidFill>
          <a:ln/>
          <a:effectLst>
            <a:outerShdw blurRad="88900" dist="38100" dir="54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pic>
        <p:nvPicPr>
          <p:cNvPr id="13" name="Image 2" descr="/home/claude/icons/ic_che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329" y="4600529"/>
            <a:ext cx="272125" cy="272125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408176" y="4297680"/>
            <a:ext cx="1021384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Substantial factor in causing harm</a:t>
            </a:r>
            <a:endParaRPr lang="en-US" sz="1500" dirty="0">
              <a:solidFill>
                <a:srgbClr val="FFFFFF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 negligence was a substantial factor in causing the plaintiff's injuries.</a:t>
            </a:r>
            <a:endParaRPr lang="en-US" sz="1500" dirty="0">
              <a:solidFill>
                <a:srgbClr val="FFFFFF"/>
              </a:solidFill>
            </a:endParaRPr>
          </a:p>
        </p:txBody>
      </p:sp>
      <p:sp>
        <p:nvSpPr>
          <p:cNvPr id="15" name="Shape 10"/>
          <p:cNvSpPr/>
          <p:nvPr/>
        </p:nvSpPr>
        <p:spPr>
          <a:xfrm>
            <a:off x="566928" y="5367528"/>
            <a:ext cx="566928" cy="566928"/>
          </a:xfrm>
          <a:prstGeom prst="ellipse">
            <a:avLst/>
          </a:prstGeom>
          <a:solidFill>
            <a:srgbClr val="14213D"/>
          </a:solidFill>
          <a:ln/>
          <a:effectLst>
            <a:outerShdw blurRad="88900" dist="38100" dir="54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pic>
        <p:nvPicPr>
          <p:cNvPr id="16" name="Image 3" descr="/home/claude/icons/ic_che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329" y="5514929"/>
            <a:ext cx="272125" cy="272125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1408176" y="5212080"/>
            <a:ext cx="1021384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Failure to warn</a:t>
            </a:r>
            <a:endParaRPr lang="en-US" sz="1500" dirty="0">
              <a:solidFill>
                <a:srgbClr val="FFFFFF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companies failed to warn of the dangers of their platforms.</a:t>
            </a:r>
            <a:endParaRPr lang="en-US" sz="1500" dirty="0">
              <a:solidFill>
                <a:srgbClr val="FFFFFF"/>
              </a:solidFill>
            </a:endParaRPr>
          </a:p>
        </p:txBody>
      </p:sp>
      <p:sp>
        <p:nvSpPr>
          <p:cNvPr id="18" name="Text 12"/>
          <p:cNvSpPr/>
          <p:nvPr/>
        </p:nvSpPr>
        <p:spPr>
          <a:xfrm>
            <a:off x="566928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800" dirty="0">
              <a:solidFill>
                <a:srgbClr val="FFFFFF"/>
              </a:solidFill>
            </a:endParaRPr>
          </a:p>
        </p:txBody>
      </p:sp>
      <p:sp>
        <p:nvSpPr>
          <p:cNvPr id="19" name="Text 13"/>
          <p:cNvSpPr/>
          <p:nvPr/>
        </p:nvSpPr>
        <p:spPr>
          <a:xfrm>
            <a:off x="10707624" y="651052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E7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AFB4F5-31DF-2FFE-AD9F-652019B058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3">
            <a:extLst>
              <a:ext uri="{FF2B5EF4-FFF2-40B4-BE49-F238E27FC236}">
                <a16:creationId xmlns:a16="http://schemas.microsoft.com/office/drawing/2014/main" id="{D3927DBB-963E-415C-DAC4-C1E6A2D070C2}"/>
              </a:ext>
            </a:extLst>
          </p:cNvPr>
          <p:cNvSpPr/>
          <p:nvPr/>
        </p:nvSpPr>
        <p:spPr>
          <a:xfrm>
            <a:off x="566928" y="1"/>
            <a:ext cx="7955280" cy="1741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2000"/>
              </a:lnSpc>
            </a:pPr>
            <a:endParaRPr lang="en-US" sz="3200" b="1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>
              <a:lnSpc>
                <a:spcPct val="102000"/>
              </a:lnSpc>
            </a:pPr>
            <a:r>
              <a:rPr lang="en-US" sz="32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Features </a:t>
            </a:r>
          </a:p>
          <a:p>
            <a:pPr>
              <a:lnSpc>
                <a:spcPct val="102000"/>
              </a:lnSpc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Beauty </a:t>
            </a:r>
            <a:r>
              <a:rPr lang="en-US" sz="32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filter</a:t>
            </a: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, autoplay video progression, infinite scroll, push notifications </a:t>
            </a: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Negligent Designing Product With These Features  </a:t>
            </a: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Substantial Factor in Harm – Depression, Body Dysmorphia</a:t>
            </a: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>
              <a:lnSpc>
                <a:spcPct val="102000"/>
              </a:lnSpc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>
              <a:lnSpc>
                <a:spcPct val="102000"/>
              </a:lnSpc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0" indent="0">
              <a:lnSpc>
                <a:spcPct val="102000"/>
              </a:lnSpc>
              <a:buNone/>
            </a:pPr>
            <a:endParaRPr lang="en-US" sz="3200" b="1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C779634D-FB21-0711-4CD4-BBE645066294}"/>
              </a:ext>
            </a:extLst>
          </p:cNvPr>
          <p:cNvSpPr/>
          <p:nvPr/>
        </p:nvSpPr>
        <p:spPr>
          <a:xfrm>
            <a:off x="566928" y="361188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900">
              <a:solidFill>
                <a:srgbClr val="FFFFFF"/>
              </a:solidFill>
            </a:endParaRP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76FF7881-871B-9FE4-0907-E846912B2B65}"/>
              </a:ext>
            </a:extLst>
          </p:cNvPr>
          <p:cNvSpPr/>
          <p:nvPr/>
        </p:nvSpPr>
        <p:spPr>
          <a:xfrm>
            <a:off x="566928" y="4380411"/>
            <a:ext cx="7680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endParaRPr lang="en-US" sz="1450">
              <a:solidFill>
                <a:srgbClr val="FFFFFF"/>
              </a:solidFill>
            </a:endParaRPr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B99A6275-4F79-CE0D-20BC-966D0BF3E2A4}"/>
              </a:ext>
            </a:extLst>
          </p:cNvPr>
          <p:cNvSpPr/>
          <p:nvPr/>
        </p:nvSpPr>
        <p:spPr>
          <a:xfrm>
            <a:off x="566928" y="58064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32467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E7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5D1A41-6E42-0551-A1F3-CA9B1DD931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3">
            <a:extLst>
              <a:ext uri="{FF2B5EF4-FFF2-40B4-BE49-F238E27FC236}">
                <a16:creationId xmlns:a16="http://schemas.microsoft.com/office/drawing/2014/main" id="{C82A8C85-E37A-1F81-F536-8B57393152F0}"/>
              </a:ext>
            </a:extLst>
          </p:cNvPr>
          <p:cNvSpPr/>
          <p:nvPr/>
        </p:nvSpPr>
        <p:spPr>
          <a:xfrm>
            <a:off x="566928" y="0"/>
            <a:ext cx="7955280" cy="34289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2000"/>
              </a:lnSpc>
              <a:buNone/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0" indent="0">
              <a:lnSpc>
                <a:spcPct val="102000"/>
              </a:lnSpc>
              <a:buNone/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New Mexico – March 24 - $375M</a:t>
            </a: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Southern California – $6M -March 25</a:t>
            </a: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MDL Northern California – $27M -May 21</a:t>
            </a: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0" indent="0">
              <a:lnSpc>
                <a:spcPct val="102000"/>
              </a:lnSpc>
              <a:buNone/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45A878D1-C11C-D5F7-D327-8AD638FE00D9}"/>
              </a:ext>
            </a:extLst>
          </p:cNvPr>
          <p:cNvSpPr/>
          <p:nvPr/>
        </p:nvSpPr>
        <p:spPr>
          <a:xfrm>
            <a:off x="566928" y="361188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900">
              <a:solidFill>
                <a:srgbClr val="FFFFFF"/>
              </a:solidFill>
            </a:endParaRP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6D29C173-C166-09BA-602C-BF05EE17DA6E}"/>
              </a:ext>
            </a:extLst>
          </p:cNvPr>
          <p:cNvSpPr/>
          <p:nvPr/>
        </p:nvSpPr>
        <p:spPr>
          <a:xfrm>
            <a:off x="566928" y="4572000"/>
            <a:ext cx="7680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endParaRPr lang="en-US" sz="1450">
              <a:solidFill>
                <a:srgbClr val="FFFFFF"/>
              </a:solidFill>
            </a:endParaRPr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F75BE43D-FEA3-9AE3-8028-F158CE310272}"/>
              </a:ext>
            </a:extLst>
          </p:cNvPr>
          <p:cNvSpPr/>
          <p:nvPr/>
        </p:nvSpPr>
        <p:spPr>
          <a:xfrm>
            <a:off x="566928" y="58064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719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F4E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5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1150" dirty="0">
              <a:solidFill>
                <a:srgbClr val="FFFFFF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566928" y="676656"/>
            <a:ext cx="1105509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3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verdict</a:t>
            </a:r>
            <a:endParaRPr lang="en-US" sz="3100">
              <a:solidFill>
                <a:srgbClr val="FFFFFF"/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566928" y="141732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March 25, 2026</a:t>
            </a:r>
            <a:endParaRPr lang="en-US" sz="1500">
              <a:solidFill>
                <a:srgbClr val="FFFFFF"/>
              </a:solidFill>
            </a:endParaRPr>
          </a:p>
        </p:txBody>
      </p:sp>
      <p:sp>
        <p:nvSpPr>
          <p:cNvPr id="5" name="Text 3"/>
          <p:cNvSpPr/>
          <p:nvPr/>
        </p:nvSpPr>
        <p:spPr>
          <a:xfrm>
            <a:off x="521208" y="1920240"/>
            <a:ext cx="493776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$6M</a:t>
            </a:r>
            <a:endParaRPr lang="en-US" sz="13000">
              <a:solidFill>
                <a:srgbClr val="FFFFFF"/>
              </a:solidFill>
            </a:endParaRPr>
          </a:p>
        </p:txBody>
      </p:sp>
      <p:sp>
        <p:nvSpPr>
          <p:cNvPr id="6" name="Text 4"/>
          <p:cNvSpPr/>
          <p:nvPr/>
        </p:nvSpPr>
        <p:spPr>
          <a:xfrm>
            <a:off x="566928" y="3703320"/>
            <a:ext cx="5120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verdict against Meta + Google/YouTube</a:t>
            </a:r>
            <a:endParaRPr lang="en-US" sz="1500">
              <a:solidFill>
                <a:srgbClr val="FFFFFF"/>
              </a:solidFill>
            </a:endParaRPr>
          </a:p>
        </p:txBody>
      </p:sp>
      <p:sp>
        <p:nvSpPr>
          <p:cNvPr id="7" name="Shape 5"/>
          <p:cNvSpPr/>
          <p:nvPr/>
        </p:nvSpPr>
        <p:spPr>
          <a:xfrm>
            <a:off x="6035040" y="1874520"/>
            <a:ext cx="2610612" cy="1280160"/>
          </a:xfrm>
          <a:prstGeom prst="roundRect">
            <a:avLst>
              <a:gd name="adj" fmla="val 5714"/>
            </a:avLst>
          </a:prstGeom>
          <a:solidFill>
            <a:srgbClr val="22324F"/>
          </a:solidFill>
          <a:ln/>
          <a:effectLst>
            <a:outerShdw blurRad="88900" dist="38100" dir="54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6035040" y="2057400"/>
            <a:ext cx="261061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~$4.2M</a:t>
            </a:r>
            <a:endParaRPr lang="en-US" sz="3000">
              <a:solidFill>
                <a:srgbClr val="FFFFFF"/>
              </a:solidFill>
            </a:endParaRPr>
          </a:p>
        </p:txBody>
      </p:sp>
      <p:sp>
        <p:nvSpPr>
          <p:cNvPr id="9" name="Text 7"/>
          <p:cNvSpPr/>
          <p:nvPr/>
        </p:nvSpPr>
        <p:spPr>
          <a:xfrm>
            <a:off x="6035040" y="2715768"/>
            <a:ext cx="26106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Meta</a:t>
            </a:r>
            <a:endParaRPr lang="en-US" sz="1300">
              <a:solidFill>
                <a:srgbClr val="FFFFFF"/>
              </a:solidFill>
            </a:endParaRPr>
          </a:p>
        </p:txBody>
      </p:sp>
      <p:sp>
        <p:nvSpPr>
          <p:cNvPr id="10" name="Shape 8"/>
          <p:cNvSpPr/>
          <p:nvPr/>
        </p:nvSpPr>
        <p:spPr>
          <a:xfrm>
            <a:off x="9011412" y="1874520"/>
            <a:ext cx="2610612" cy="1280160"/>
          </a:xfrm>
          <a:prstGeom prst="roundRect">
            <a:avLst>
              <a:gd name="adj" fmla="val 5714"/>
            </a:avLst>
          </a:prstGeom>
          <a:solidFill>
            <a:srgbClr val="22324F"/>
          </a:solidFill>
          <a:ln/>
          <a:effectLst>
            <a:outerShdw blurRad="88900" dist="38100" dir="54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9011412" y="2057400"/>
            <a:ext cx="261061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~$1.8M</a:t>
            </a:r>
            <a:endParaRPr lang="en-US" sz="3000">
              <a:solidFill>
                <a:srgbClr val="FFFFFF"/>
              </a:solidFill>
            </a:endParaRPr>
          </a:p>
        </p:txBody>
      </p:sp>
      <p:sp>
        <p:nvSpPr>
          <p:cNvPr id="12" name="Text 10"/>
          <p:cNvSpPr/>
          <p:nvPr/>
        </p:nvSpPr>
        <p:spPr>
          <a:xfrm>
            <a:off x="9011412" y="2715768"/>
            <a:ext cx="26106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Google / YouTube</a:t>
            </a:r>
            <a:endParaRPr lang="en-US" sz="1300">
              <a:solidFill>
                <a:srgbClr val="FFFFFF"/>
              </a:solidFill>
            </a:endParaRPr>
          </a:p>
        </p:txBody>
      </p:sp>
      <p:sp>
        <p:nvSpPr>
          <p:cNvPr id="13" name="Shape 11"/>
          <p:cNvSpPr/>
          <p:nvPr/>
        </p:nvSpPr>
        <p:spPr>
          <a:xfrm>
            <a:off x="6035040" y="3337560"/>
            <a:ext cx="5586984" cy="914400"/>
          </a:xfrm>
          <a:prstGeom prst="roundRect">
            <a:avLst>
              <a:gd name="adj" fmla="val 8000"/>
            </a:avLst>
          </a:prstGeom>
          <a:solidFill>
            <a:srgbClr val="22324F"/>
          </a:solidFill>
          <a:ln/>
          <a:effectLst>
            <a:outerShdw blurRad="88900" dist="38100" dir="54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Text 12"/>
          <p:cNvSpPr/>
          <p:nvPr/>
        </p:nvSpPr>
        <p:spPr>
          <a:xfrm>
            <a:off x="6309360" y="3429000"/>
            <a:ext cx="503834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Split roughly $3M compensatory + $3M punitive.</a:t>
            </a:r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15" name="Shape 13"/>
          <p:cNvSpPr/>
          <p:nvPr/>
        </p:nvSpPr>
        <p:spPr>
          <a:xfrm>
            <a:off x="6035040" y="4389120"/>
            <a:ext cx="5586984" cy="1051560"/>
          </a:xfrm>
          <a:prstGeom prst="roundRect">
            <a:avLst>
              <a:gd name="adj" fmla="val 6957"/>
            </a:avLst>
          </a:prstGeom>
          <a:solidFill>
            <a:srgbClr val="A4161A"/>
          </a:solidFill>
          <a:ln/>
          <a:effectLst>
            <a:outerShdw blurRad="88900" dist="38100" dir="54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Text 14"/>
          <p:cNvSpPr/>
          <p:nvPr/>
        </p:nvSpPr>
        <p:spPr>
          <a:xfrm>
            <a:off x="6355080" y="4389120"/>
            <a:ext cx="4946904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Malice, oppression, or fraud</a:t>
            </a:r>
            <a:endParaRPr lang="en-US" sz="1500">
              <a:solidFill>
                <a:srgbClr val="FFFFFF"/>
              </a:solidFill>
            </a:endParaRPr>
          </a:p>
          <a:p>
            <a:pPr marL="0" indent="0">
              <a:lnSpc>
                <a:spcPct val="105000"/>
              </a:lnSpc>
              <a:buNone/>
            </a:pPr>
            <a:r>
              <a:rPr lang="en-US" sz="125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the finding that unlocked punitive damages.</a:t>
            </a:r>
            <a:endParaRPr lang="en-US" sz="1500">
              <a:solidFill>
                <a:srgbClr val="FFFFFF"/>
              </a:solidFill>
            </a:endParaRPr>
          </a:p>
        </p:txBody>
      </p:sp>
      <p:sp>
        <p:nvSpPr>
          <p:cNvPr id="17" name="Text 15"/>
          <p:cNvSpPr/>
          <p:nvPr/>
        </p:nvSpPr>
        <p:spPr>
          <a:xfrm>
            <a:off x="566928" y="5806440"/>
            <a:ext cx="1105509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250" i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companies are appealing.  First U.S. jury to hold platforms partly liable for youth harm tied to design — a bellwether for thousands of JCCP cases.</a:t>
            </a:r>
            <a:endParaRPr lang="en-US" sz="1250">
              <a:solidFill>
                <a:srgbClr val="FFFFFF"/>
              </a:solidFill>
            </a:endParaRPr>
          </a:p>
        </p:txBody>
      </p:sp>
      <p:sp>
        <p:nvSpPr>
          <p:cNvPr id="18" name="Text 16"/>
          <p:cNvSpPr/>
          <p:nvPr/>
        </p:nvSpPr>
        <p:spPr>
          <a:xfrm>
            <a:off x="566928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 Media Liability for Harm to Children</a:t>
            </a:r>
            <a:endParaRPr lang="en-US" sz="800">
              <a:solidFill>
                <a:srgbClr val="FFFFFF"/>
              </a:solidFill>
            </a:endParaRPr>
          </a:p>
        </p:txBody>
      </p:sp>
      <p:sp>
        <p:nvSpPr>
          <p:cNvPr id="19" name="Text 17"/>
          <p:cNvSpPr/>
          <p:nvPr/>
        </p:nvSpPr>
        <p:spPr>
          <a:xfrm>
            <a:off x="10707624" y="651052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E7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15D76E-C01A-8225-931B-B7B52DE579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3">
            <a:extLst>
              <a:ext uri="{FF2B5EF4-FFF2-40B4-BE49-F238E27FC236}">
                <a16:creationId xmlns:a16="http://schemas.microsoft.com/office/drawing/2014/main" id="{1821B9B6-42F4-BAB1-C607-B1E6E75A37E7}"/>
              </a:ext>
            </a:extLst>
          </p:cNvPr>
          <p:cNvSpPr/>
          <p:nvPr/>
        </p:nvSpPr>
        <p:spPr>
          <a:xfrm>
            <a:off x="566928" y="1"/>
            <a:ext cx="7955280" cy="1741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2000"/>
              </a:lnSpc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>
              <a:lnSpc>
                <a:spcPct val="102000"/>
              </a:lnSpc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 to Winning</a:t>
            </a:r>
          </a:p>
          <a:p>
            <a:pPr>
              <a:lnSpc>
                <a:spcPct val="102000"/>
              </a:lnSpc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Experts Set Foundation on Vulnerability of Kids’ Brains </a:t>
            </a: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en-US" sz="2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Internal Emails </a:t>
            </a:r>
          </a:p>
          <a:p>
            <a:pPr marL="1028700" lvl="1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“If we want to win big with teens we have to bring them in as tweens” </a:t>
            </a:r>
          </a:p>
          <a:p>
            <a:pPr marL="1028700" lvl="1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Knew many young kids on it but did nothing – blamed victims for violating the rules</a:t>
            </a:r>
          </a:p>
          <a:p>
            <a:pPr marL="1028700" lvl="1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Beauty filter – employees ringing alarm bell </a:t>
            </a: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en-US" sz="2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Embraced and Flipped the Defense About Plaintiff Preexisting Vulnerabilities </a:t>
            </a: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en-US" sz="2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>
              <a:lnSpc>
                <a:spcPct val="102000"/>
              </a:lnSpc>
            </a:pPr>
            <a:endParaRPr lang="en-US" sz="2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en-US" sz="2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>
              <a:lnSpc>
                <a:spcPct val="102000"/>
              </a:lnSpc>
            </a:pPr>
            <a:endParaRPr lang="en-US" sz="2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0" indent="0">
              <a:lnSpc>
                <a:spcPct val="102000"/>
              </a:lnSpc>
              <a:buNone/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DE243B3E-AD50-262A-7ED9-22591C1988B2}"/>
              </a:ext>
            </a:extLst>
          </p:cNvPr>
          <p:cNvSpPr/>
          <p:nvPr/>
        </p:nvSpPr>
        <p:spPr>
          <a:xfrm>
            <a:off x="566928" y="361188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900">
              <a:solidFill>
                <a:srgbClr val="FFFFFF"/>
              </a:solidFill>
            </a:endParaRP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F191D0B3-67F0-DEED-52AC-2B3339BA2D3A}"/>
              </a:ext>
            </a:extLst>
          </p:cNvPr>
          <p:cNvSpPr/>
          <p:nvPr/>
        </p:nvSpPr>
        <p:spPr>
          <a:xfrm>
            <a:off x="566928" y="4380411"/>
            <a:ext cx="7680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endParaRPr lang="en-US" sz="1450">
              <a:solidFill>
                <a:srgbClr val="FFFFFF"/>
              </a:solidFill>
            </a:endParaRPr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A672E5C6-7868-901D-A1F3-44B910185119}"/>
              </a:ext>
            </a:extLst>
          </p:cNvPr>
          <p:cNvSpPr/>
          <p:nvPr/>
        </p:nvSpPr>
        <p:spPr>
          <a:xfrm>
            <a:off x="566928" y="58064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10227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F4E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5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1150" dirty="0">
              <a:solidFill>
                <a:srgbClr val="FFFFFF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566928" y="676656"/>
            <a:ext cx="1105509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3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State of New Mexico v. Meta</a:t>
            </a:r>
            <a:endParaRPr lang="en-US" sz="3100" dirty="0">
              <a:solidFill>
                <a:srgbClr val="FFFFFF"/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1408176" y="1920240"/>
            <a:ext cx="5650992" cy="1249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550" dirty="0">
              <a:solidFill>
                <a:srgbClr val="FFFFFF"/>
              </a:solidFill>
            </a:endParaRPr>
          </a:p>
        </p:txBody>
      </p:sp>
      <p:sp>
        <p:nvSpPr>
          <p:cNvPr id="9" name="Text 5"/>
          <p:cNvSpPr/>
          <p:nvPr/>
        </p:nvSpPr>
        <p:spPr>
          <a:xfrm>
            <a:off x="1408176" y="3169920"/>
            <a:ext cx="5650992" cy="1249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550" dirty="0">
              <a:solidFill>
                <a:srgbClr val="FFFFFF"/>
              </a:solidFill>
            </a:endParaRPr>
          </a:p>
        </p:txBody>
      </p:sp>
      <p:sp>
        <p:nvSpPr>
          <p:cNvPr id="12" name="Text 7"/>
          <p:cNvSpPr/>
          <p:nvPr/>
        </p:nvSpPr>
        <p:spPr>
          <a:xfrm>
            <a:off x="1408176" y="4419600"/>
            <a:ext cx="5650992" cy="1249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550" dirty="0">
              <a:solidFill>
                <a:srgbClr val="FFFFFF"/>
              </a:solidFill>
            </a:endParaRPr>
          </a:p>
        </p:txBody>
      </p:sp>
      <p:sp>
        <p:nvSpPr>
          <p:cNvPr id="14" name="Text 9"/>
          <p:cNvSpPr/>
          <p:nvPr/>
        </p:nvSpPr>
        <p:spPr>
          <a:xfrm>
            <a:off x="7772400" y="2286000"/>
            <a:ext cx="35295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IT'S DISTINCT</a:t>
            </a:r>
            <a:endParaRPr lang="en-US" sz="1100" dirty="0">
              <a:solidFill>
                <a:srgbClr val="FFFFFF"/>
              </a:solidFill>
            </a:endParaRPr>
          </a:p>
        </p:txBody>
      </p:sp>
      <p:sp>
        <p:nvSpPr>
          <p:cNvPr id="15" name="Text 10"/>
          <p:cNvSpPr/>
          <p:nvPr/>
        </p:nvSpPr>
        <p:spPr>
          <a:xfrm>
            <a:off x="7772400" y="2651760"/>
            <a:ext cx="352958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government enforcer, not an injured individual.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6" name="Text 11"/>
          <p:cNvSpPr/>
          <p:nvPr/>
        </p:nvSpPr>
        <p:spPr>
          <a:xfrm>
            <a:off x="7772400" y="3840480"/>
            <a:ext cx="3529584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20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claim targets Meta's own public statements about safety — which sidesteps § 230 entirely.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7" name="Text 12"/>
          <p:cNvSpPr/>
          <p:nvPr/>
        </p:nvSpPr>
        <p:spPr>
          <a:xfrm>
            <a:off x="566928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800" dirty="0">
              <a:solidFill>
                <a:srgbClr val="FFFFFF"/>
              </a:solidFill>
            </a:endParaRPr>
          </a:p>
        </p:txBody>
      </p:sp>
      <p:sp>
        <p:nvSpPr>
          <p:cNvPr id="18" name="Text 13"/>
          <p:cNvSpPr/>
          <p:nvPr/>
        </p:nvSpPr>
        <p:spPr>
          <a:xfrm>
            <a:off x="10707624" y="651052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800">
              <a:solidFill>
                <a:srgbClr val="FFFFFF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B2B7CBB-37CD-9B8A-C57C-FE39D193CAFB}"/>
              </a:ext>
            </a:extLst>
          </p:cNvPr>
          <p:cNvSpPr txBox="1"/>
          <p:nvPr/>
        </p:nvSpPr>
        <p:spPr>
          <a:xfrm>
            <a:off x="678910" y="1643429"/>
            <a:ext cx="7083380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onsumer Protection Case – Misleading the Consumers in New Mexico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Falsely Claimed App Was Safe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Brought After Undercover Operation Created Profiles of Kids Under 14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Features of Product – Age Verification, Popup Notifications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 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F4E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5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1150" dirty="0">
              <a:solidFill>
                <a:srgbClr val="FFFFFF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566928" y="676656"/>
            <a:ext cx="1105509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3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verdict &amp; Phase 2</a:t>
            </a:r>
            <a:endParaRPr lang="en-US" sz="3100">
              <a:solidFill>
                <a:srgbClr val="FFFFFF"/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566928" y="141732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March 24, 2026 — the day before the L.A. verdict</a:t>
            </a:r>
            <a:endParaRPr lang="en-US" sz="1500">
              <a:solidFill>
                <a:srgbClr val="FFFFFF"/>
              </a:solidFill>
            </a:endParaRPr>
          </a:p>
        </p:txBody>
      </p:sp>
      <p:sp>
        <p:nvSpPr>
          <p:cNvPr id="5" name="Text 3"/>
          <p:cNvSpPr/>
          <p:nvPr/>
        </p:nvSpPr>
        <p:spPr>
          <a:xfrm>
            <a:off x="521208" y="1874520"/>
            <a:ext cx="585216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8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$375M</a:t>
            </a:r>
            <a:endParaRPr lang="en-US" sz="10800">
              <a:solidFill>
                <a:srgbClr val="FFFFFF"/>
              </a:solidFill>
            </a:endParaRPr>
          </a:p>
        </p:txBody>
      </p:sp>
      <p:sp>
        <p:nvSpPr>
          <p:cNvPr id="6" name="Text 4"/>
          <p:cNvSpPr/>
          <p:nvPr/>
        </p:nvSpPr>
        <p:spPr>
          <a:xfrm>
            <a:off x="566928" y="3429000"/>
            <a:ext cx="5669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civil penalties — jury found Meta willfully violated the UPA.</a:t>
            </a:r>
            <a:endParaRPr lang="en-US" sz="1500">
              <a:solidFill>
                <a:srgbClr val="FFFFFF"/>
              </a:solidFill>
            </a:endParaRPr>
          </a:p>
        </p:txBody>
      </p:sp>
      <p:sp>
        <p:nvSpPr>
          <p:cNvPr id="7" name="Text 5"/>
          <p:cNvSpPr/>
          <p:nvPr/>
        </p:nvSpPr>
        <p:spPr>
          <a:xfrm>
            <a:off x="566928" y="4160520"/>
            <a:ext cx="5669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State had sought more than $2 billion.</a:t>
            </a:r>
            <a:endParaRPr lang="en-US" sz="1300">
              <a:solidFill>
                <a:srgbClr val="FFFFFF"/>
              </a:solidFill>
            </a:endParaRPr>
          </a:p>
        </p:txBody>
      </p:sp>
      <p:sp>
        <p:nvSpPr>
          <p:cNvPr id="8" name="Shape 6"/>
          <p:cNvSpPr/>
          <p:nvPr/>
        </p:nvSpPr>
        <p:spPr>
          <a:xfrm>
            <a:off x="6400800" y="1874520"/>
            <a:ext cx="5221224" cy="1691640"/>
          </a:xfrm>
          <a:prstGeom prst="roundRect">
            <a:avLst>
              <a:gd name="adj" fmla="val 4324"/>
            </a:avLst>
          </a:prstGeom>
          <a:solidFill>
            <a:srgbClr val="22324F"/>
          </a:solidFill>
          <a:ln/>
          <a:effectLst>
            <a:outerShdw blurRad="88900" dist="38100" dir="54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Shape 7"/>
          <p:cNvSpPr/>
          <p:nvPr/>
        </p:nvSpPr>
        <p:spPr>
          <a:xfrm>
            <a:off x="6720840" y="2148840"/>
            <a:ext cx="548640" cy="548640"/>
          </a:xfrm>
          <a:prstGeom prst="ellipse">
            <a:avLst/>
          </a:prstGeom>
          <a:solidFill>
            <a:srgbClr val="A4161A"/>
          </a:solidFill>
          <a:ln/>
          <a:effectLst>
            <a:outerShdw blurRad="88900" dist="38100" dir="54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pic>
        <p:nvPicPr>
          <p:cNvPr id="10" name="Image 0" descr="/home/claude/icons/ic_gavel_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3486" y="2291486"/>
            <a:ext cx="263347" cy="263347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7452360" y="2148840"/>
            <a:ext cx="394106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2  ·  BENCH</a:t>
            </a:r>
            <a:endParaRPr lang="en-US" sz="1200">
              <a:solidFill>
                <a:srgbClr val="FFFFFF"/>
              </a:solidFill>
            </a:endParaRPr>
          </a:p>
        </p:txBody>
      </p:sp>
      <p:sp>
        <p:nvSpPr>
          <p:cNvPr id="12" name="Text 9"/>
          <p:cNvSpPr/>
          <p:nvPr/>
        </p:nvSpPr>
        <p:spPr>
          <a:xfrm>
            <a:off x="6720840" y="2788920"/>
            <a:ext cx="458114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25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nuisance + injunctive relief — the State seeks court-ordered product changes and abatement funding; Meta resisting.</a:t>
            </a:r>
            <a:endParaRPr lang="en-US" sz="1250">
              <a:solidFill>
                <a:srgbClr val="FFFFFF"/>
              </a:solidFill>
            </a:endParaRPr>
          </a:p>
        </p:txBody>
      </p:sp>
      <p:sp>
        <p:nvSpPr>
          <p:cNvPr id="13" name="Shape 10"/>
          <p:cNvSpPr/>
          <p:nvPr/>
        </p:nvSpPr>
        <p:spPr>
          <a:xfrm>
            <a:off x="6400800" y="3703320"/>
            <a:ext cx="5221224" cy="1417320"/>
          </a:xfrm>
          <a:prstGeom prst="roundRect">
            <a:avLst>
              <a:gd name="adj" fmla="val 5161"/>
            </a:avLst>
          </a:prstGeom>
          <a:solidFill>
            <a:srgbClr val="A4161A"/>
          </a:solidFill>
          <a:ln/>
          <a:effectLst>
            <a:outerShdw blurRad="88900" dist="38100" dir="54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Shape 11"/>
          <p:cNvSpPr/>
          <p:nvPr/>
        </p:nvSpPr>
        <p:spPr>
          <a:xfrm>
            <a:off x="6720840" y="4023360"/>
            <a:ext cx="548640" cy="548640"/>
          </a:xfrm>
          <a:prstGeom prst="ellipse">
            <a:avLst/>
          </a:prstGeom>
          <a:solidFill>
            <a:srgbClr val="14213D"/>
          </a:solidFill>
          <a:ln/>
          <a:effectLst>
            <a:outerShdw blurRad="88900" dist="38100" dir="54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pic>
        <p:nvPicPr>
          <p:cNvPr id="15" name="Image 1" descr="/home/claude/icons/ic_trophy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3486" y="4166006"/>
            <a:ext cx="263347" cy="263347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7452360" y="3703320"/>
            <a:ext cx="3941064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First state to win at trial against a major tech company on child-safety claims.</a:t>
            </a:r>
            <a:endParaRPr lang="en-US" sz="1550">
              <a:solidFill>
                <a:srgbClr val="FFFFFF"/>
              </a:solidFill>
            </a:endParaRPr>
          </a:p>
        </p:txBody>
      </p:sp>
      <p:sp>
        <p:nvSpPr>
          <p:cNvPr id="17" name="Text 13"/>
          <p:cNvSpPr/>
          <p:nvPr/>
        </p:nvSpPr>
        <p:spPr>
          <a:xfrm>
            <a:off x="566928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 Media Liability for Harm to Children</a:t>
            </a:r>
            <a:endParaRPr lang="en-US" sz="800">
              <a:solidFill>
                <a:srgbClr val="FFFFFF"/>
              </a:solidFill>
            </a:endParaRPr>
          </a:p>
        </p:txBody>
      </p:sp>
      <p:sp>
        <p:nvSpPr>
          <p:cNvPr id="18" name="Text 14"/>
          <p:cNvSpPr/>
          <p:nvPr/>
        </p:nvSpPr>
        <p:spPr>
          <a:xfrm>
            <a:off x="10707624" y="651052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E7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592037-483E-C6D2-48A3-044FC3ABA7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3">
            <a:extLst>
              <a:ext uri="{FF2B5EF4-FFF2-40B4-BE49-F238E27FC236}">
                <a16:creationId xmlns:a16="http://schemas.microsoft.com/office/drawing/2014/main" id="{5B4D166A-2157-47E9-D7EA-B17FE8867171}"/>
              </a:ext>
            </a:extLst>
          </p:cNvPr>
          <p:cNvSpPr/>
          <p:nvPr/>
        </p:nvSpPr>
        <p:spPr>
          <a:xfrm>
            <a:off x="566928" y="1"/>
            <a:ext cx="7955280" cy="1741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2000"/>
              </a:lnSpc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>
              <a:lnSpc>
                <a:spcPct val="102000"/>
              </a:lnSpc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 to Winning – Phase One</a:t>
            </a:r>
          </a:p>
          <a:p>
            <a:pPr>
              <a:lnSpc>
                <a:spcPct val="102000"/>
              </a:lnSpc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Fraud Case – Outside World vs. Inside World </a:t>
            </a: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en-US" sz="2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Former Employee Recommendations to Improve Safety Ignored </a:t>
            </a: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en-US" sz="2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Zuckerberg Effect.</a:t>
            </a:r>
          </a:p>
          <a:p>
            <a:pPr marL="1028700" lvl="1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Deposition stating inconclusive research at Meta on addiction </a:t>
            </a:r>
          </a:p>
          <a:p>
            <a:pPr marL="1028700" lvl="1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Documents going back 20 years stating that several features designed for a dopamine hit</a:t>
            </a:r>
          </a:p>
          <a:p>
            <a:pPr lvl="1">
              <a:lnSpc>
                <a:spcPct val="102000"/>
              </a:lnSpc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</a:t>
            </a: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Implementation of End-to-End Encryption </a:t>
            </a: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en-US" sz="2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>
              <a:lnSpc>
                <a:spcPct val="102000"/>
              </a:lnSpc>
            </a:pPr>
            <a:endParaRPr lang="en-US" sz="2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en-US" sz="2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>
              <a:lnSpc>
                <a:spcPct val="102000"/>
              </a:lnSpc>
            </a:pPr>
            <a:endParaRPr lang="en-US" sz="2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0" indent="0">
              <a:lnSpc>
                <a:spcPct val="102000"/>
              </a:lnSpc>
              <a:buNone/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F142DFA8-4938-F1DB-2FC7-8EAF4D15FACB}"/>
              </a:ext>
            </a:extLst>
          </p:cNvPr>
          <p:cNvSpPr/>
          <p:nvPr/>
        </p:nvSpPr>
        <p:spPr>
          <a:xfrm>
            <a:off x="566928" y="361188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900">
              <a:solidFill>
                <a:srgbClr val="FFFFFF"/>
              </a:solidFill>
            </a:endParaRP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95B46C07-AC65-826F-C07B-AE581A127659}"/>
              </a:ext>
            </a:extLst>
          </p:cNvPr>
          <p:cNvSpPr/>
          <p:nvPr/>
        </p:nvSpPr>
        <p:spPr>
          <a:xfrm>
            <a:off x="566928" y="4380411"/>
            <a:ext cx="7680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endParaRPr lang="en-US" sz="1450">
              <a:solidFill>
                <a:srgbClr val="FFFFFF"/>
              </a:solidFill>
            </a:endParaRPr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39302A44-62AF-4D80-F6B8-8532CC71BD08}"/>
              </a:ext>
            </a:extLst>
          </p:cNvPr>
          <p:cNvSpPr/>
          <p:nvPr/>
        </p:nvSpPr>
        <p:spPr>
          <a:xfrm>
            <a:off x="566928" y="58064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7282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E7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958E5D6-C3AC-A575-2D23-CCEC3A7901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3">
            <a:extLst>
              <a:ext uri="{FF2B5EF4-FFF2-40B4-BE49-F238E27FC236}">
                <a16:creationId xmlns:a16="http://schemas.microsoft.com/office/drawing/2014/main" id="{F4FC96BA-0DAA-31EF-520A-9399ECEA29E1}"/>
              </a:ext>
            </a:extLst>
          </p:cNvPr>
          <p:cNvSpPr/>
          <p:nvPr/>
        </p:nvSpPr>
        <p:spPr>
          <a:xfrm>
            <a:off x="566928" y="1"/>
            <a:ext cx="7955280" cy="1741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2000"/>
              </a:lnSpc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>
              <a:lnSpc>
                <a:spcPct val="102000"/>
              </a:lnSpc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Phase Two – Nuisance  </a:t>
            </a:r>
          </a:p>
          <a:p>
            <a:pPr>
              <a:lnSpc>
                <a:spcPct val="102000"/>
              </a:lnSpc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Most serious risk to Meta </a:t>
            </a: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en-US" sz="2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Injunctive Relief – Forced Product Changes, Could Cost Billions </a:t>
            </a: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en-US" sz="2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Legal Theory Unsettled</a:t>
            </a:r>
          </a:p>
          <a:p>
            <a:pPr marL="1028700" lvl="1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Courts have found cannot be applied to a product because only applies to a shared public right </a:t>
            </a:r>
          </a:p>
          <a:p>
            <a:pPr marL="1028700" lvl="1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Not aggregate harm to individuals who use a product </a:t>
            </a:r>
          </a:p>
          <a:p>
            <a:pPr marL="1028700" lvl="1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Johnson and Johnson – Opioid Litigation </a:t>
            </a:r>
          </a:p>
          <a:p>
            <a:pPr marL="1028700" lvl="1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en-US" sz="2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lvl="1">
              <a:lnSpc>
                <a:spcPct val="102000"/>
              </a:lnSpc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</a:t>
            </a: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en-US" sz="2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>
              <a:lnSpc>
                <a:spcPct val="102000"/>
              </a:lnSpc>
            </a:pPr>
            <a:endParaRPr lang="en-US" sz="2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en-US" sz="2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>
              <a:lnSpc>
                <a:spcPct val="102000"/>
              </a:lnSpc>
            </a:pPr>
            <a:endParaRPr lang="en-US" sz="2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0" indent="0">
              <a:lnSpc>
                <a:spcPct val="102000"/>
              </a:lnSpc>
              <a:buNone/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B9C4885E-95A2-BBED-03D2-38DF8FF717CB}"/>
              </a:ext>
            </a:extLst>
          </p:cNvPr>
          <p:cNvSpPr/>
          <p:nvPr/>
        </p:nvSpPr>
        <p:spPr>
          <a:xfrm>
            <a:off x="566928" y="361188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900">
              <a:solidFill>
                <a:srgbClr val="FFFFFF"/>
              </a:solidFill>
            </a:endParaRP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28DE811D-070C-9E93-09FD-ED0A3FBAB2B4}"/>
              </a:ext>
            </a:extLst>
          </p:cNvPr>
          <p:cNvSpPr/>
          <p:nvPr/>
        </p:nvSpPr>
        <p:spPr>
          <a:xfrm>
            <a:off x="566928" y="4380411"/>
            <a:ext cx="7680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endParaRPr lang="en-US" sz="1450">
              <a:solidFill>
                <a:srgbClr val="FFFFFF"/>
              </a:solidFill>
            </a:endParaRPr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A0F31439-7D56-4F93-4B81-D89084ED90F2}"/>
              </a:ext>
            </a:extLst>
          </p:cNvPr>
          <p:cNvSpPr/>
          <p:nvPr/>
        </p:nvSpPr>
        <p:spPr>
          <a:xfrm>
            <a:off x="566928" y="58064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22999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E7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044894-459B-DA72-18A5-40E3349E9E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2A69AF9C-7A7D-74E3-8C6E-A759CFDAA727}"/>
              </a:ext>
            </a:extLst>
          </p:cNvPr>
          <p:cNvSpPr/>
          <p:nvPr/>
        </p:nvSpPr>
        <p:spPr>
          <a:xfrm>
            <a:off x="566928" y="384048"/>
            <a:ext cx="11055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1150" dirty="0">
              <a:solidFill>
                <a:srgbClr val="FFFFFF"/>
              </a:solidFill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4A1B38B1-32A0-91FE-0180-305049C74A95}"/>
              </a:ext>
            </a:extLst>
          </p:cNvPr>
          <p:cNvSpPr/>
          <p:nvPr/>
        </p:nvSpPr>
        <p:spPr>
          <a:xfrm>
            <a:off x="566928" y="676656"/>
            <a:ext cx="1105509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3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MDL, NDCA School District, AG, Individual Actions </a:t>
            </a:r>
            <a:endParaRPr lang="en-US" sz="3100" dirty="0">
              <a:solidFill>
                <a:srgbClr val="FFFFFF"/>
              </a:solidFill>
            </a:endParaRPr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3C1C9BFC-5143-74A8-0F96-93BA322EB314}"/>
              </a:ext>
            </a:extLst>
          </p:cNvPr>
          <p:cNvSpPr/>
          <p:nvPr/>
        </p:nvSpPr>
        <p:spPr>
          <a:xfrm>
            <a:off x="1408176" y="1920240"/>
            <a:ext cx="5650992" cy="1249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550" dirty="0">
              <a:solidFill>
                <a:srgbClr val="FFFFFF"/>
              </a:solidFill>
            </a:endParaRPr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50AE6182-8670-0937-29C0-5CD0EF1D290D}"/>
              </a:ext>
            </a:extLst>
          </p:cNvPr>
          <p:cNvSpPr/>
          <p:nvPr/>
        </p:nvSpPr>
        <p:spPr>
          <a:xfrm>
            <a:off x="1408176" y="3169920"/>
            <a:ext cx="5650992" cy="1249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550" dirty="0">
              <a:solidFill>
                <a:srgbClr val="FFFFFF"/>
              </a:solidFill>
            </a:endParaRPr>
          </a:p>
        </p:txBody>
      </p:sp>
      <p:sp>
        <p:nvSpPr>
          <p:cNvPr id="12" name="Text 7">
            <a:extLst>
              <a:ext uri="{FF2B5EF4-FFF2-40B4-BE49-F238E27FC236}">
                <a16:creationId xmlns:a16="http://schemas.microsoft.com/office/drawing/2014/main" id="{E1F599AE-3C0A-F407-8BBD-8EBB3CFB1C15}"/>
              </a:ext>
            </a:extLst>
          </p:cNvPr>
          <p:cNvSpPr/>
          <p:nvPr/>
        </p:nvSpPr>
        <p:spPr>
          <a:xfrm>
            <a:off x="1408176" y="4419600"/>
            <a:ext cx="5650992" cy="1249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550" dirty="0">
              <a:solidFill>
                <a:srgbClr val="FFFFFF"/>
              </a:solidFill>
            </a:endParaRPr>
          </a:p>
        </p:txBody>
      </p:sp>
      <p:sp>
        <p:nvSpPr>
          <p:cNvPr id="15" name="Text 10">
            <a:extLst>
              <a:ext uri="{FF2B5EF4-FFF2-40B4-BE49-F238E27FC236}">
                <a16:creationId xmlns:a16="http://schemas.microsoft.com/office/drawing/2014/main" id="{02D00C00-E7CB-0379-8F3E-019EECF4C8D1}"/>
              </a:ext>
            </a:extLst>
          </p:cNvPr>
          <p:cNvSpPr/>
          <p:nvPr/>
        </p:nvSpPr>
        <p:spPr>
          <a:xfrm>
            <a:off x="7772400" y="2651760"/>
            <a:ext cx="352958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6" name="Text 11">
            <a:extLst>
              <a:ext uri="{FF2B5EF4-FFF2-40B4-BE49-F238E27FC236}">
                <a16:creationId xmlns:a16="http://schemas.microsoft.com/office/drawing/2014/main" id="{578DDC98-6B3A-B887-A74B-5B75AB625981}"/>
              </a:ext>
            </a:extLst>
          </p:cNvPr>
          <p:cNvSpPr/>
          <p:nvPr/>
        </p:nvSpPr>
        <p:spPr>
          <a:xfrm>
            <a:off x="7772400" y="3840480"/>
            <a:ext cx="3529584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7" name="Text 12">
            <a:extLst>
              <a:ext uri="{FF2B5EF4-FFF2-40B4-BE49-F238E27FC236}">
                <a16:creationId xmlns:a16="http://schemas.microsoft.com/office/drawing/2014/main" id="{E83AE407-D157-3506-9A5F-13CAA3CD3A5B}"/>
              </a:ext>
            </a:extLst>
          </p:cNvPr>
          <p:cNvSpPr/>
          <p:nvPr/>
        </p:nvSpPr>
        <p:spPr>
          <a:xfrm>
            <a:off x="566928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800" dirty="0">
              <a:solidFill>
                <a:srgbClr val="FFFFFF"/>
              </a:solidFill>
            </a:endParaRPr>
          </a:p>
        </p:txBody>
      </p:sp>
      <p:sp>
        <p:nvSpPr>
          <p:cNvPr id="18" name="Text 13">
            <a:extLst>
              <a:ext uri="{FF2B5EF4-FFF2-40B4-BE49-F238E27FC236}">
                <a16:creationId xmlns:a16="http://schemas.microsoft.com/office/drawing/2014/main" id="{5246B613-FC91-F916-341A-4ADAC08DAD69}"/>
              </a:ext>
            </a:extLst>
          </p:cNvPr>
          <p:cNvSpPr/>
          <p:nvPr/>
        </p:nvSpPr>
        <p:spPr>
          <a:xfrm>
            <a:off x="10707624" y="651052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800">
              <a:solidFill>
                <a:srgbClr val="FFFFFF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852BD7F-17C7-29CF-1E2F-BF28BC6DBD59}"/>
              </a:ext>
            </a:extLst>
          </p:cNvPr>
          <p:cNvSpPr txBox="1"/>
          <p:nvPr/>
        </p:nvSpPr>
        <p:spPr>
          <a:xfrm>
            <a:off x="678910" y="1643429"/>
            <a:ext cx="708338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School Districts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0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State AG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0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Individuals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56691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1F4E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5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1150" dirty="0">
              <a:solidFill>
                <a:srgbClr val="FFFFFF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566928" y="676656"/>
            <a:ext cx="1105509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0000"/>
              </a:lnSpc>
            </a:pPr>
            <a:r>
              <a:rPr lang="en-US" sz="2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school-district theory – SETTLED FIRST ONE </a:t>
            </a:r>
          </a:p>
          <a:p>
            <a:pPr>
              <a:lnSpc>
                <a:spcPct val="110000"/>
              </a:lnSpc>
            </a:pPr>
            <a:r>
              <a:rPr lang="en-US" sz="2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Breathitt County School District (Kentucky)</a:t>
            </a:r>
            <a:endParaRPr lang="en-US" sz="2500" dirty="0">
              <a:solidFill>
                <a:srgbClr val="FFFFFF"/>
              </a:solidFill>
            </a:endParaRPr>
          </a:p>
          <a:p>
            <a:pPr marL="0" indent="0" algn="l">
              <a:lnSpc>
                <a:spcPct val="98000"/>
              </a:lnSpc>
              <a:buNone/>
            </a:pPr>
            <a:endParaRPr lang="en-US" sz="3100" dirty="0">
              <a:solidFill>
                <a:srgbClr val="FFFFFF"/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1408176" y="1874520"/>
            <a:ext cx="5559552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Recover the cost of the crisis</a:t>
            </a:r>
            <a:endParaRPr lang="en-US" sz="2000" dirty="0">
              <a:solidFill>
                <a:srgbClr val="FFFFFF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Schools sue for the costs they absorb — counseling, staffing, discipline, programming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550" dirty="0">
              <a:solidFill>
                <a:srgbClr val="FFFFFF"/>
              </a:solidFill>
            </a:endParaRPr>
          </a:p>
        </p:txBody>
      </p:sp>
      <p:sp>
        <p:nvSpPr>
          <p:cNvPr id="9" name="Text 5"/>
          <p:cNvSpPr/>
          <p:nvPr/>
        </p:nvSpPr>
        <p:spPr>
          <a:xfrm>
            <a:off x="1408176" y="3108960"/>
            <a:ext cx="5559552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Negligence + public nuisance</a:t>
            </a:r>
            <a:endParaRPr lang="en-US" sz="2000" dirty="0">
              <a:solidFill>
                <a:srgbClr val="FFFFFF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Plus failure to warn — the same product-defect spine as the personal-injury cases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550" dirty="0">
              <a:solidFill>
                <a:srgbClr val="FFFFFF"/>
              </a:solidFill>
            </a:endParaRPr>
          </a:p>
        </p:txBody>
      </p:sp>
      <p:sp>
        <p:nvSpPr>
          <p:cNvPr id="10" name="Shape 6"/>
          <p:cNvSpPr/>
          <p:nvPr/>
        </p:nvSpPr>
        <p:spPr>
          <a:xfrm>
            <a:off x="7360920" y="1874520"/>
            <a:ext cx="4261104" cy="3840480"/>
          </a:xfrm>
          <a:prstGeom prst="roundRect">
            <a:avLst>
              <a:gd name="adj" fmla="val 1905"/>
            </a:avLst>
          </a:prstGeom>
          <a:solidFill>
            <a:srgbClr val="14213D"/>
          </a:solidFill>
          <a:ln/>
          <a:effectLst>
            <a:outerShdw blurRad="88900" dist="38100" dir="54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Text 7"/>
          <p:cNvSpPr/>
          <p:nvPr/>
        </p:nvSpPr>
        <p:spPr>
          <a:xfrm>
            <a:off x="7680960" y="2148840"/>
            <a:ext cx="36210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OCT. 24, 2024 RULING</a:t>
            </a:r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12" name="Text 8"/>
          <p:cNvSpPr/>
          <p:nvPr/>
        </p:nvSpPr>
        <p:spPr>
          <a:xfrm>
            <a:off x="7680960" y="2514600"/>
            <a:ext cx="3621024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spcAft>
                <a:spcPts val="700"/>
              </a:spcAft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Negligence &amp; public-nuisance claims proceed in part</a:t>
            </a:r>
            <a:endParaRPr lang="en-US" sz="1400" dirty="0">
              <a:solidFill>
                <a:srgbClr val="FFFFFF"/>
              </a:solidFill>
            </a:endParaRPr>
          </a:p>
          <a:p>
            <a:pPr marL="342900" indent="-342900">
              <a:lnSpc>
                <a:spcPct val="105000"/>
              </a:lnSpc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Duty of care upheld</a:t>
            </a:r>
            <a:endParaRPr lang="en-US" sz="1400" dirty="0">
              <a:solidFill>
                <a:srgbClr val="FFFFFF"/>
              </a:solidFill>
            </a:endParaRPr>
          </a:p>
          <a:p>
            <a:pPr marL="342900" indent="-342900">
              <a:lnSpc>
                <a:spcPct val="105000"/>
              </a:lnSpc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Economic-loss doctrine rejected</a:t>
            </a:r>
            <a:endParaRPr lang="en-US" sz="1400" dirty="0">
              <a:solidFill>
                <a:srgbClr val="FFFFFF"/>
              </a:solidFill>
            </a:endParaRPr>
          </a:p>
          <a:p>
            <a:pPr marL="342900" indent="-342900">
              <a:lnSpc>
                <a:spcPct val="105000"/>
              </a:lnSpc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“Derivative injury” rule did not bar recovery</a:t>
            </a:r>
            <a:endParaRPr lang="en-US" sz="1400" dirty="0">
              <a:solidFill>
                <a:srgbClr val="FFFFFF"/>
              </a:solidFill>
            </a:endParaRPr>
          </a:p>
          <a:p>
            <a:pPr marL="342900" indent="-342900">
              <a:lnSpc>
                <a:spcPct val="105000"/>
              </a:lnSpc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Remote-harm theories (property damage, crime) trimmed under § 230 / 1st Am.</a:t>
            </a:r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13" name="Text 9"/>
          <p:cNvSpPr/>
          <p:nvPr/>
        </p:nvSpPr>
        <p:spPr>
          <a:xfrm>
            <a:off x="566928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 Media Liability for Harm to Children</a:t>
            </a:r>
            <a:endParaRPr lang="en-US" sz="800">
              <a:solidFill>
                <a:srgbClr val="FFFFFF"/>
              </a:solidFill>
            </a:endParaRPr>
          </a:p>
        </p:txBody>
      </p:sp>
      <p:sp>
        <p:nvSpPr>
          <p:cNvPr id="14" name="Text 10"/>
          <p:cNvSpPr/>
          <p:nvPr/>
        </p:nvSpPr>
        <p:spPr>
          <a:xfrm>
            <a:off x="10707624" y="651052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E7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9814419-C7D6-4D5F-B061-D48248664C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13E93BDA-12A8-31F4-2858-A45A53C01A4A}"/>
              </a:ext>
            </a:extLst>
          </p:cNvPr>
          <p:cNvSpPr/>
          <p:nvPr/>
        </p:nvSpPr>
        <p:spPr>
          <a:xfrm>
            <a:off x="566928" y="384048"/>
            <a:ext cx="11055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1150" dirty="0">
              <a:solidFill>
                <a:srgbClr val="FFFFFF"/>
              </a:solidFill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4689996E-560C-6E01-261E-5F501157B435}"/>
              </a:ext>
            </a:extLst>
          </p:cNvPr>
          <p:cNvSpPr/>
          <p:nvPr/>
        </p:nvSpPr>
        <p:spPr>
          <a:xfrm>
            <a:off x="566928" y="676656"/>
            <a:ext cx="1105509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settlement – May 2026 </a:t>
            </a:r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0C8BA669-0D63-47A3-BD9C-506318392891}"/>
              </a:ext>
            </a:extLst>
          </p:cNvPr>
          <p:cNvSpPr/>
          <p:nvPr/>
        </p:nvSpPr>
        <p:spPr>
          <a:xfrm>
            <a:off x="566928" y="141732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500" dirty="0">
              <a:solidFill>
                <a:srgbClr val="FFFFFF"/>
              </a:solidFill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C7A67AF4-DD0B-0854-BAAB-4BB72D09BD4E}"/>
              </a:ext>
            </a:extLst>
          </p:cNvPr>
          <p:cNvSpPr/>
          <p:nvPr/>
        </p:nvSpPr>
        <p:spPr>
          <a:xfrm>
            <a:off x="521208" y="1874520"/>
            <a:ext cx="585216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$27M (?) </a:t>
            </a:r>
            <a:endParaRPr lang="en-US" sz="10800" dirty="0">
              <a:solidFill>
                <a:srgbClr val="FFFFFF"/>
              </a:solidFill>
            </a:endParaRP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8E9B6F9B-B39A-B213-D475-38673FC74298}"/>
              </a:ext>
            </a:extLst>
          </p:cNvPr>
          <p:cNvSpPr/>
          <p:nvPr/>
        </p:nvSpPr>
        <p:spPr>
          <a:xfrm>
            <a:off x="566928" y="3429000"/>
            <a:ext cx="5669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endParaRPr lang="en-US" sz="1500" dirty="0">
              <a:solidFill>
                <a:srgbClr val="FFFFFF"/>
              </a:solidFill>
            </a:endParaRPr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B4E72CC6-9364-4E67-D063-16CB8CF83EA7}"/>
              </a:ext>
            </a:extLst>
          </p:cNvPr>
          <p:cNvSpPr/>
          <p:nvPr/>
        </p:nvSpPr>
        <p:spPr>
          <a:xfrm>
            <a:off x="566928" y="4160520"/>
            <a:ext cx="5669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300" dirty="0">
              <a:solidFill>
                <a:srgbClr val="FFFFFF"/>
              </a:solidFill>
            </a:endParaRPr>
          </a:p>
        </p:txBody>
      </p:sp>
      <p:sp>
        <p:nvSpPr>
          <p:cNvPr id="11" name="Text 8">
            <a:extLst>
              <a:ext uri="{FF2B5EF4-FFF2-40B4-BE49-F238E27FC236}">
                <a16:creationId xmlns:a16="http://schemas.microsoft.com/office/drawing/2014/main" id="{E8FAD71D-1981-7716-4A4A-E22C84543E7F}"/>
              </a:ext>
            </a:extLst>
          </p:cNvPr>
          <p:cNvSpPr/>
          <p:nvPr/>
        </p:nvSpPr>
        <p:spPr>
          <a:xfrm>
            <a:off x="7452360" y="2148840"/>
            <a:ext cx="394106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200" dirty="0">
              <a:solidFill>
                <a:srgbClr val="FFFFFF"/>
              </a:solidFill>
            </a:endParaRPr>
          </a:p>
        </p:txBody>
      </p:sp>
      <p:sp>
        <p:nvSpPr>
          <p:cNvPr id="12" name="Text 9">
            <a:extLst>
              <a:ext uri="{FF2B5EF4-FFF2-40B4-BE49-F238E27FC236}">
                <a16:creationId xmlns:a16="http://schemas.microsoft.com/office/drawing/2014/main" id="{19C42E6B-3923-E723-E963-6FC5A2C83DA5}"/>
              </a:ext>
            </a:extLst>
          </p:cNvPr>
          <p:cNvSpPr/>
          <p:nvPr/>
        </p:nvSpPr>
        <p:spPr>
          <a:xfrm>
            <a:off x="6720840" y="2788920"/>
            <a:ext cx="458114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endParaRPr lang="en-US" sz="1250" dirty="0">
              <a:solidFill>
                <a:srgbClr val="FFFFFF"/>
              </a:solidFill>
            </a:endParaRPr>
          </a:p>
        </p:txBody>
      </p:sp>
      <p:sp>
        <p:nvSpPr>
          <p:cNvPr id="16" name="Text 12">
            <a:extLst>
              <a:ext uri="{FF2B5EF4-FFF2-40B4-BE49-F238E27FC236}">
                <a16:creationId xmlns:a16="http://schemas.microsoft.com/office/drawing/2014/main" id="{D27BA8B2-4775-61AA-7A5B-895786C26A33}"/>
              </a:ext>
            </a:extLst>
          </p:cNvPr>
          <p:cNvSpPr/>
          <p:nvPr/>
        </p:nvSpPr>
        <p:spPr>
          <a:xfrm>
            <a:off x="7452360" y="3703320"/>
            <a:ext cx="3941064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endParaRPr lang="en-US" sz="1550" dirty="0">
              <a:solidFill>
                <a:srgbClr val="FFFFFF"/>
              </a:solidFill>
            </a:endParaRPr>
          </a:p>
        </p:txBody>
      </p:sp>
      <p:sp>
        <p:nvSpPr>
          <p:cNvPr id="17" name="Text 13">
            <a:extLst>
              <a:ext uri="{FF2B5EF4-FFF2-40B4-BE49-F238E27FC236}">
                <a16:creationId xmlns:a16="http://schemas.microsoft.com/office/drawing/2014/main" id="{DFAEE25C-B8E5-0426-B9EA-39EE9B2E602A}"/>
              </a:ext>
            </a:extLst>
          </p:cNvPr>
          <p:cNvSpPr/>
          <p:nvPr/>
        </p:nvSpPr>
        <p:spPr>
          <a:xfrm>
            <a:off x="566928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800" dirty="0">
              <a:solidFill>
                <a:srgbClr val="FFFFFF"/>
              </a:solidFill>
            </a:endParaRPr>
          </a:p>
        </p:txBody>
      </p:sp>
      <p:sp>
        <p:nvSpPr>
          <p:cNvPr id="18" name="Text 14">
            <a:extLst>
              <a:ext uri="{FF2B5EF4-FFF2-40B4-BE49-F238E27FC236}">
                <a16:creationId xmlns:a16="http://schemas.microsoft.com/office/drawing/2014/main" id="{BFC90B42-2242-00C5-33A1-686C1D366405}"/>
              </a:ext>
            </a:extLst>
          </p:cNvPr>
          <p:cNvSpPr/>
          <p:nvPr/>
        </p:nvSpPr>
        <p:spPr>
          <a:xfrm>
            <a:off x="10707624" y="651052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3086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E7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08C679-DE72-309E-E6D7-E5B9BEE789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3">
            <a:extLst>
              <a:ext uri="{FF2B5EF4-FFF2-40B4-BE49-F238E27FC236}">
                <a16:creationId xmlns:a16="http://schemas.microsoft.com/office/drawing/2014/main" id="{35AF04EA-8D64-AFCE-A341-6F9225D0DB26}"/>
              </a:ext>
            </a:extLst>
          </p:cNvPr>
          <p:cNvSpPr/>
          <p:nvPr/>
        </p:nvSpPr>
        <p:spPr>
          <a:xfrm>
            <a:off x="566928" y="1"/>
            <a:ext cx="7955280" cy="1741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2000"/>
              </a:lnSpc>
            </a:pPr>
            <a:endParaRPr lang="en-US" sz="3200" b="1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>
              <a:lnSpc>
                <a:spcPct val="102000"/>
              </a:lnSpc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>
              <a:lnSpc>
                <a:spcPct val="102000"/>
              </a:lnSpc>
            </a:pPr>
            <a:r>
              <a:rPr lang="en-US" sz="32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Takeaways</a:t>
            </a: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en-US" sz="2200" b="1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More to come – AI Companies</a:t>
            </a: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en-US" sz="2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Survive Section 230: Plead the Features, Not Content</a:t>
            </a: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en-US" sz="2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Negligence and Failure to Warn</a:t>
            </a:r>
          </a:p>
          <a:p>
            <a:pPr>
              <a:lnSpc>
                <a:spcPct val="102000"/>
              </a:lnSpc>
            </a:pPr>
            <a:endParaRPr lang="en-US" sz="2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California and NDCA MDL Opinions Are Blueprints</a:t>
            </a: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en-US" sz="2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Build the trial around their words. Lead with documents. Tween emails, former employees, executives.</a:t>
            </a: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en-US" sz="2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Causation is the battleground – Embrace Child Vulnerability </a:t>
            </a: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en-US" sz="3200" b="1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lvl="1">
              <a:lnSpc>
                <a:spcPct val="102000"/>
              </a:lnSpc>
            </a:pPr>
            <a:r>
              <a:rPr lang="en-US" sz="32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</a:t>
            </a: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>
              <a:lnSpc>
                <a:spcPct val="102000"/>
              </a:lnSpc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>
              <a:lnSpc>
                <a:spcPct val="102000"/>
              </a:lnSpc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0" indent="0">
              <a:lnSpc>
                <a:spcPct val="102000"/>
              </a:lnSpc>
              <a:buNone/>
            </a:pPr>
            <a:endParaRPr lang="en-US" sz="3200" b="1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ECDD1C3C-940C-5680-1C4C-8A33E2202B5F}"/>
              </a:ext>
            </a:extLst>
          </p:cNvPr>
          <p:cNvSpPr/>
          <p:nvPr/>
        </p:nvSpPr>
        <p:spPr>
          <a:xfrm>
            <a:off x="566928" y="361188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900">
              <a:solidFill>
                <a:srgbClr val="FFFFFF"/>
              </a:solidFill>
            </a:endParaRP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BD45E4CE-B69E-E48C-6A0F-9A1D4A7C39AE}"/>
              </a:ext>
            </a:extLst>
          </p:cNvPr>
          <p:cNvSpPr/>
          <p:nvPr/>
        </p:nvSpPr>
        <p:spPr>
          <a:xfrm>
            <a:off x="566928" y="4380411"/>
            <a:ext cx="7680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endParaRPr lang="en-US" sz="1450">
              <a:solidFill>
                <a:srgbClr val="FFFFFF"/>
              </a:solidFill>
            </a:endParaRPr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0AA05FC1-F803-D0C8-E510-F758ADB5E251}"/>
              </a:ext>
            </a:extLst>
          </p:cNvPr>
          <p:cNvSpPr/>
          <p:nvPr/>
        </p:nvSpPr>
        <p:spPr>
          <a:xfrm>
            <a:off x="566928" y="58064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9414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E7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68A02B-AF19-6FF9-B2F1-5D63C8EF8A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3">
            <a:extLst>
              <a:ext uri="{FF2B5EF4-FFF2-40B4-BE49-F238E27FC236}">
                <a16:creationId xmlns:a16="http://schemas.microsoft.com/office/drawing/2014/main" id="{2D0A0D3A-5082-979D-7E26-A5EC8BCA9C55}"/>
              </a:ext>
            </a:extLst>
          </p:cNvPr>
          <p:cNvSpPr/>
          <p:nvPr/>
        </p:nvSpPr>
        <p:spPr>
          <a:xfrm>
            <a:off x="566928" y="0"/>
            <a:ext cx="7955280" cy="34289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2000"/>
              </a:lnSpc>
              <a:buNone/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0" indent="0">
              <a:lnSpc>
                <a:spcPct val="102000"/>
              </a:lnSpc>
              <a:buNone/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>
              <a:lnSpc>
                <a:spcPct val="102000"/>
              </a:lnSpc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Groundbreaking – Good Lawyering </a:t>
            </a:r>
          </a:p>
          <a:p>
            <a:pPr>
              <a:lnSpc>
                <a:spcPct val="102000"/>
              </a:lnSpc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Thousands Filed Since 2008</a:t>
            </a:r>
          </a:p>
          <a:p>
            <a:pPr>
              <a:lnSpc>
                <a:spcPct val="102000"/>
              </a:lnSpc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Most Dismissed on First Amendment or Section 230 Grounds</a:t>
            </a:r>
          </a:p>
          <a:p>
            <a:pPr marL="0" indent="0">
              <a:lnSpc>
                <a:spcPct val="102000"/>
              </a:lnSpc>
              <a:buNone/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8F5760E1-8BC9-5310-4027-5CD421745F42}"/>
              </a:ext>
            </a:extLst>
          </p:cNvPr>
          <p:cNvSpPr/>
          <p:nvPr/>
        </p:nvSpPr>
        <p:spPr>
          <a:xfrm>
            <a:off x="566928" y="361188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900">
              <a:solidFill>
                <a:srgbClr val="FFFFFF"/>
              </a:solidFill>
            </a:endParaRP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AB9F4EA6-2A84-6F56-B5DF-7A62316F5C29}"/>
              </a:ext>
            </a:extLst>
          </p:cNvPr>
          <p:cNvSpPr/>
          <p:nvPr/>
        </p:nvSpPr>
        <p:spPr>
          <a:xfrm>
            <a:off x="566928" y="4380411"/>
            <a:ext cx="7680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endParaRPr lang="en-US" sz="1450">
              <a:solidFill>
                <a:srgbClr val="FFFFFF"/>
              </a:solidFill>
            </a:endParaRPr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1B0A856A-2C22-0DF8-2073-C9D052F6F837}"/>
              </a:ext>
            </a:extLst>
          </p:cNvPr>
          <p:cNvSpPr/>
          <p:nvPr/>
        </p:nvSpPr>
        <p:spPr>
          <a:xfrm>
            <a:off x="566928" y="58064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0222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E7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6DA879-D76E-0A84-9947-8D9DC10176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3">
            <a:extLst>
              <a:ext uri="{FF2B5EF4-FFF2-40B4-BE49-F238E27FC236}">
                <a16:creationId xmlns:a16="http://schemas.microsoft.com/office/drawing/2014/main" id="{374FBEA0-A437-015E-0963-55B43BF63D09}"/>
              </a:ext>
            </a:extLst>
          </p:cNvPr>
          <p:cNvSpPr/>
          <p:nvPr/>
        </p:nvSpPr>
        <p:spPr>
          <a:xfrm>
            <a:off x="566928" y="1"/>
            <a:ext cx="7955280" cy="1741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2000"/>
              </a:lnSpc>
            </a:pPr>
            <a:endParaRPr lang="en-US" sz="3200" b="1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>
              <a:lnSpc>
                <a:spcPct val="102000"/>
              </a:lnSpc>
            </a:pPr>
            <a:r>
              <a:rPr lang="en-US" sz="32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Focus Today</a:t>
            </a:r>
          </a:p>
          <a:p>
            <a:pPr>
              <a:lnSpc>
                <a:spcPct val="102000"/>
              </a:lnSpc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Successfully Navigated Section 230</a:t>
            </a:r>
          </a:p>
          <a:p>
            <a:pPr>
              <a:lnSpc>
                <a:spcPct val="102000"/>
              </a:lnSpc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Theories in Cases</a:t>
            </a: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Evidence at Trial – Common Threads  </a:t>
            </a: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r>
              <a:rPr lang="en-US" sz="32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Takeaways </a:t>
            </a: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– More Cases Out There</a:t>
            </a:r>
          </a:p>
          <a:p>
            <a:pPr marL="0" indent="0">
              <a:lnSpc>
                <a:spcPct val="102000"/>
              </a:lnSpc>
              <a:buNone/>
            </a:pPr>
            <a:endParaRPr lang="en-US" sz="3200" b="1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8B9D2A3F-9BB9-16DD-0F0E-20B6BA9BFA5C}"/>
              </a:ext>
            </a:extLst>
          </p:cNvPr>
          <p:cNvSpPr/>
          <p:nvPr/>
        </p:nvSpPr>
        <p:spPr>
          <a:xfrm>
            <a:off x="566928" y="361188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900">
              <a:solidFill>
                <a:srgbClr val="FFFFFF"/>
              </a:solidFill>
            </a:endParaRP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710F1832-1DB5-15F5-B8EA-8E289DCD185A}"/>
              </a:ext>
            </a:extLst>
          </p:cNvPr>
          <p:cNvSpPr/>
          <p:nvPr/>
        </p:nvSpPr>
        <p:spPr>
          <a:xfrm>
            <a:off x="566928" y="4380411"/>
            <a:ext cx="7680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endParaRPr lang="en-US" sz="1450">
              <a:solidFill>
                <a:srgbClr val="FFFFFF"/>
              </a:solidFill>
            </a:endParaRPr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23F13DB8-E698-58E8-B931-E9C71AF0B128}"/>
              </a:ext>
            </a:extLst>
          </p:cNvPr>
          <p:cNvSpPr/>
          <p:nvPr/>
        </p:nvSpPr>
        <p:spPr>
          <a:xfrm>
            <a:off x="566928" y="58064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75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E7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286A35-B5E8-2E59-93AE-780D55CB9F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3">
            <a:extLst>
              <a:ext uri="{FF2B5EF4-FFF2-40B4-BE49-F238E27FC236}">
                <a16:creationId xmlns:a16="http://schemas.microsoft.com/office/drawing/2014/main" id="{B2E4B3EE-3746-F927-7728-2B0EDA86FB6C}"/>
              </a:ext>
            </a:extLst>
          </p:cNvPr>
          <p:cNvSpPr/>
          <p:nvPr/>
        </p:nvSpPr>
        <p:spPr>
          <a:xfrm>
            <a:off x="566928" y="0"/>
            <a:ext cx="7955280" cy="34289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2000"/>
              </a:lnSpc>
              <a:buNone/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0" indent="0">
              <a:lnSpc>
                <a:spcPct val="102000"/>
              </a:lnSpc>
              <a:buNone/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New Mexico – State AG - March 24 - $375M</a:t>
            </a: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Southern California – KGM - $6M -March 25</a:t>
            </a: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MDL Northern California – Kentucky School District $27M -May 21</a:t>
            </a: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0" indent="0">
              <a:lnSpc>
                <a:spcPct val="102000"/>
              </a:lnSpc>
              <a:buNone/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35CA8501-4CCE-82C2-26E0-BDA37B716C48}"/>
              </a:ext>
            </a:extLst>
          </p:cNvPr>
          <p:cNvSpPr/>
          <p:nvPr/>
        </p:nvSpPr>
        <p:spPr>
          <a:xfrm>
            <a:off x="566928" y="361188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900">
              <a:solidFill>
                <a:srgbClr val="FFFFFF"/>
              </a:solidFill>
            </a:endParaRP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B834E4BE-AA34-E7B6-2448-15E7C29F93A8}"/>
              </a:ext>
            </a:extLst>
          </p:cNvPr>
          <p:cNvSpPr/>
          <p:nvPr/>
        </p:nvSpPr>
        <p:spPr>
          <a:xfrm>
            <a:off x="566928" y="4572000"/>
            <a:ext cx="7680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endParaRPr lang="en-US" sz="1450">
              <a:solidFill>
                <a:srgbClr val="FFFFFF"/>
              </a:solidFill>
            </a:endParaRPr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2584DF4B-CFDF-47DE-3B2D-DDF68FB2E50B}"/>
              </a:ext>
            </a:extLst>
          </p:cNvPr>
          <p:cNvSpPr/>
          <p:nvPr/>
        </p:nvSpPr>
        <p:spPr>
          <a:xfrm>
            <a:off x="566928" y="58064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575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E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609600"/>
            <a:ext cx="1072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1150" dirty="0">
              <a:solidFill>
                <a:srgbClr val="FFFFFF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731520" y="1036320"/>
            <a:ext cx="10728960" cy="1219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4533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Section 230 </a:t>
            </a:r>
          </a:p>
          <a:p>
            <a:r>
              <a:rPr lang="en-US" sz="4533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shield that held for 30 years</a:t>
            </a:r>
            <a:endParaRPr lang="en-US" sz="4533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440" y="2804160"/>
            <a:ext cx="2072640" cy="207264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657600" y="2743200"/>
            <a:ext cx="7680960" cy="1219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320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platform can't be treated as the </a:t>
            </a:r>
            <a:r>
              <a:rPr lang="en-US" sz="3200" b="1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publisher or speaker</a:t>
            </a:r>
            <a:r>
              <a:rPr lang="en-US" sz="320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of someone else's content.</a:t>
            </a:r>
          </a:p>
          <a:p>
            <a:endParaRPr lang="en-US" sz="3200" i="1" dirty="0">
              <a:solidFill>
                <a:srgbClr val="FFFFFF"/>
              </a:solidFill>
              <a:latin typeface="Cambria" pitchFamily="34" charset="0"/>
            </a:endParaRPr>
          </a:p>
          <a:p>
            <a:r>
              <a:rPr lang="en-US" sz="3200" i="1" dirty="0">
                <a:solidFill>
                  <a:srgbClr val="FFFFFF"/>
                </a:solidFill>
                <a:latin typeface="Cambria" pitchFamily="34" charset="0"/>
              </a:rPr>
              <a:t>Result: Hundreds of Cases Involving Harm to Children Dismissed </a:t>
            </a:r>
            <a:endParaRPr lang="en-US" sz="3200" dirty="0"/>
          </a:p>
        </p:txBody>
      </p:sp>
      <p:sp>
        <p:nvSpPr>
          <p:cNvPr id="6" name="Text 3"/>
          <p:cNvSpPr/>
          <p:nvPr/>
        </p:nvSpPr>
        <p:spPr>
          <a:xfrm>
            <a:off x="3657600" y="4328160"/>
            <a:ext cx="75590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endParaRPr lang="en-US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F4E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721474" y="521208"/>
            <a:ext cx="1105509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435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Section 230 actually says . . . </a:t>
            </a:r>
            <a:endParaRPr lang="en-US" sz="4350" dirty="0">
              <a:solidFill>
                <a:srgbClr val="FFFFFF"/>
              </a:solidFill>
            </a:endParaRPr>
          </a:p>
        </p:txBody>
      </p:sp>
      <p:sp>
        <p:nvSpPr>
          <p:cNvPr id="14" name="Text 9"/>
          <p:cNvSpPr/>
          <p:nvPr/>
        </p:nvSpPr>
        <p:spPr>
          <a:xfrm>
            <a:off x="554908" y="715679"/>
            <a:ext cx="10915618" cy="4251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3200" i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“No Provider or user of an interactive computer service shall be treated as the publisher or speaker of any information provided by another information content provider.”</a:t>
            </a:r>
            <a:endParaRPr lang="en-US" sz="3200" dirty="0">
              <a:solidFill>
                <a:srgbClr val="FFFFFF"/>
              </a:solidFill>
            </a:endParaRPr>
          </a:p>
        </p:txBody>
      </p:sp>
      <p:sp>
        <p:nvSpPr>
          <p:cNvPr id="17" name="Text 12"/>
          <p:cNvSpPr/>
          <p:nvPr/>
        </p:nvSpPr>
        <p:spPr>
          <a:xfrm>
            <a:off x="566928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 Media Liability for Harm to Children</a:t>
            </a:r>
            <a:endParaRPr lang="en-US" sz="800" dirty="0">
              <a:solidFill>
                <a:srgbClr val="FFFFFF"/>
              </a:solidFill>
            </a:endParaRPr>
          </a:p>
        </p:txBody>
      </p:sp>
      <p:sp>
        <p:nvSpPr>
          <p:cNvPr id="18" name="Text 13"/>
          <p:cNvSpPr/>
          <p:nvPr/>
        </p:nvSpPr>
        <p:spPr>
          <a:xfrm>
            <a:off x="10707624" y="651052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E7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E955DC-3855-14B0-AC99-D201D7BA86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3">
            <a:extLst>
              <a:ext uri="{FF2B5EF4-FFF2-40B4-BE49-F238E27FC236}">
                <a16:creationId xmlns:a16="http://schemas.microsoft.com/office/drawing/2014/main" id="{601B815D-D395-646C-7C8E-F54EC16EAD15}"/>
              </a:ext>
            </a:extLst>
          </p:cNvPr>
          <p:cNvSpPr/>
          <p:nvPr/>
        </p:nvSpPr>
        <p:spPr>
          <a:xfrm>
            <a:off x="566928" y="0"/>
            <a:ext cx="7955280" cy="34289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2000"/>
              </a:lnSpc>
              <a:buNone/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0" indent="0">
              <a:lnSpc>
                <a:spcPct val="102000"/>
              </a:lnSpc>
              <a:buNone/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Child abused app used to facilitate meeting</a:t>
            </a: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Groom, chat, meet, harm</a:t>
            </a: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Dismissed Section 230</a:t>
            </a: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571500" indent="-571500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0" indent="0">
              <a:lnSpc>
                <a:spcPct val="102000"/>
              </a:lnSpc>
              <a:buNone/>
            </a:pPr>
            <a:endParaRPr lang="en-US" sz="3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4708BD8F-3D49-D605-5269-1A8FC48D063C}"/>
              </a:ext>
            </a:extLst>
          </p:cNvPr>
          <p:cNvSpPr/>
          <p:nvPr/>
        </p:nvSpPr>
        <p:spPr>
          <a:xfrm>
            <a:off x="566928" y="361188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900">
              <a:solidFill>
                <a:srgbClr val="FFFFFF"/>
              </a:solidFill>
            </a:endParaRP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3D92E370-7B9A-7260-60DD-09AC89B3D5D5}"/>
              </a:ext>
            </a:extLst>
          </p:cNvPr>
          <p:cNvSpPr/>
          <p:nvPr/>
        </p:nvSpPr>
        <p:spPr>
          <a:xfrm>
            <a:off x="566928" y="4572000"/>
            <a:ext cx="7680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endParaRPr lang="en-US" sz="1450">
              <a:solidFill>
                <a:srgbClr val="FFFFFF"/>
              </a:solidFill>
            </a:endParaRPr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54166E1E-8805-D969-2E58-253A359E67C3}"/>
              </a:ext>
            </a:extLst>
          </p:cNvPr>
          <p:cNvSpPr/>
          <p:nvPr/>
        </p:nvSpPr>
        <p:spPr>
          <a:xfrm>
            <a:off x="566928" y="58064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7903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F4E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5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1150" dirty="0">
              <a:solidFill>
                <a:srgbClr val="FFFFFF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566928" y="676656"/>
            <a:ext cx="1105509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31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three-part immunity test</a:t>
            </a:r>
            <a:endParaRPr lang="en-US" sz="3100">
              <a:solidFill>
                <a:srgbClr val="FFFFFF"/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566928" y="1572768"/>
            <a:ext cx="1105509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defendant gets immunity only if ALL THREE are met:</a:t>
            </a:r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5" name="Shape 3"/>
          <p:cNvSpPr/>
          <p:nvPr/>
        </p:nvSpPr>
        <p:spPr>
          <a:xfrm>
            <a:off x="566928" y="2057400"/>
            <a:ext cx="3380232" cy="2240280"/>
          </a:xfrm>
          <a:prstGeom prst="roundRect">
            <a:avLst>
              <a:gd name="adj" fmla="val 3265"/>
            </a:avLst>
          </a:prstGeom>
          <a:solidFill>
            <a:srgbClr val="2E5C8A"/>
          </a:solidFill>
          <a:ln/>
          <a:effectLst>
            <a:outerShdw blurRad="88900" dist="38100" dir="54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hape 4"/>
          <p:cNvSpPr/>
          <p:nvPr/>
        </p:nvSpPr>
        <p:spPr>
          <a:xfrm>
            <a:off x="886968" y="2377440"/>
            <a:ext cx="713232" cy="713232"/>
          </a:xfrm>
          <a:prstGeom prst="ellipse">
            <a:avLst/>
          </a:prstGeom>
          <a:solidFill>
            <a:srgbClr val="14213D"/>
          </a:solidFill>
          <a:ln/>
        </p:spPr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Text 5"/>
          <p:cNvSpPr/>
          <p:nvPr/>
        </p:nvSpPr>
        <p:spPr>
          <a:xfrm>
            <a:off x="886968" y="2377440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600">
              <a:solidFill>
                <a:srgbClr val="FFFFFF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886968" y="3227832"/>
            <a:ext cx="27401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55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Interactive computer service</a:t>
            </a:r>
            <a:endParaRPr lang="en-US" sz="1550">
              <a:solidFill>
                <a:srgbClr val="FFFFFF"/>
              </a:solidFill>
            </a:endParaRPr>
          </a:p>
        </p:txBody>
      </p:sp>
      <p:sp>
        <p:nvSpPr>
          <p:cNvPr id="9" name="Text 7"/>
          <p:cNvSpPr/>
          <p:nvPr/>
        </p:nvSpPr>
        <p:spPr>
          <a:xfrm>
            <a:off x="886968" y="3749040"/>
            <a:ext cx="27401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Defendant is a provider or user of an interactive computer service.</a:t>
            </a:r>
            <a:endParaRPr lang="en-US" sz="1200" dirty="0">
              <a:solidFill>
                <a:srgbClr val="FFFFFF"/>
              </a:solidFill>
            </a:endParaRPr>
          </a:p>
        </p:txBody>
      </p:sp>
      <p:sp>
        <p:nvSpPr>
          <p:cNvPr id="10" name="Shape 8"/>
          <p:cNvSpPr/>
          <p:nvPr/>
        </p:nvSpPr>
        <p:spPr>
          <a:xfrm>
            <a:off x="4404360" y="2057400"/>
            <a:ext cx="3380232" cy="2240280"/>
          </a:xfrm>
          <a:prstGeom prst="roundRect">
            <a:avLst>
              <a:gd name="adj" fmla="val 3265"/>
            </a:avLst>
          </a:prstGeom>
          <a:solidFill>
            <a:srgbClr val="2E5C8A"/>
          </a:solidFill>
          <a:ln/>
          <a:effectLst>
            <a:outerShdw blurRad="88900" dist="38100" dir="54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Shape 9"/>
          <p:cNvSpPr/>
          <p:nvPr/>
        </p:nvSpPr>
        <p:spPr>
          <a:xfrm>
            <a:off x="4724400" y="2377440"/>
            <a:ext cx="713232" cy="713232"/>
          </a:xfrm>
          <a:prstGeom prst="ellipse">
            <a:avLst/>
          </a:prstGeom>
          <a:solidFill>
            <a:srgbClr val="14213D"/>
          </a:solidFill>
          <a:ln/>
        </p:spPr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Text 10"/>
          <p:cNvSpPr/>
          <p:nvPr/>
        </p:nvSpPr>
        <p:spPr>
          <a:xfrm>
            <a:off x="4724400" y="2377440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600">
              <a:solidFill>
                <a:srgbClr val="FFFFFF"/>
              </a:solidFill>
            </a:endParaRPr>
          </a:p>
        </p:txBody>
      </p:sp>
      <p:sp>
        <p:nvSpPr>
          <p:cNvPr id="13" name="Text 11"/>
          <p:cNvSpPr/>
          <p:nvPr/>
        </p:nvSpPr>
        <p:spPr>
          <a:xfrm>
            <a:off x="4724400" y="3227832"/>
            <a:ext cx="27401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5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Treated as publisher / speaker</a:t>
            </a:r>
            <a:endParaRPr lang="en-US" sz="1550" dirty="0">
              <a:solidFill>
                <a:srgbClr val="FFFFFF"/>
              </a:solidFill>
            </a:endParaRPr>
          </a:p>
        </p:txBody>
      </p:sp>
      <p:sp>
        <p:nvSpPr>
          <p:cNvPr id="14" name="Text 12"/>
          <p:cNvSpPr/>
          <p:nvPr/>
        </p:nvSpPr>
        <p:spPr>
          <a:xfrm>
            <a:off x="4724400" y="3749040"/>
            <a:ext cx="27401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claim seeks to treat it as a publisher or speaker of the content.</a:t>
            </a:r>
            <a:endParaRPr lang="en-US" sz="1200">
              <a:solidFill>
                <a:srgbClr val="FFFFFF"/>
              </a:solidFill>
            </a:endParaRPr>
          </a:p>
        </p:txBody>
      </p:sp>
      <p:sp>
        <p:nvSpPr>
          <p:cNvPr id="15" name="Shape 13"/>
          <p:cNvSpPr/>
          <p:nvPr/>
        </p:nvSpPr>
        <p:spPr>
          <a:xfrm>
            <a:off x="8241792" y="2057400"/>
            <a:ext cx="3380232" cy="2240280"/>
          </a:xfrm>
          <a:prstGeom prst="roundRect">
            <a:avLst>
              <a:gd name="adj" fmla="val 3265"/>
            </a:avLst>
          </a:prstGeom>
          <a:solidFill>
            <a:srgbClr val="2E5C8A"/>
          </a:solidFill>
          <a:ln/>
          <a:effectLst>
            <a:outerShdw blurRad="88900" dist="38100" dir="54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Shape 14"/>
          <p:cNvSpPr/>
          <p:nvPr/>
        </p:nvSpPr>
        <p:spPr>
          <a:xfrm>
            <a:off x="8561832" y="2377440"/>
            <a:ext cx="713232" cy="713232"/>
          </a:xfrm>
          <a:prstGeom prst="ellipse">
            <a:avLst/>
          </a:prstGeom>
          <a:solidFill>
            <a:srgbClr val="14213D"/>
          </a:solidFill>
          <a:ln/>
        </p:spPr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7" name="Text 15"/>
          <p:cNvSpPr/>
          <p:nvPr/>
        </p:nvSpPr>
        <p:spPr>
          <a:xfrm>
            <a:off x="8561832" y="2377440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600">
              <a:solidFill>
                <a:srgbClr val="FFFFFF"/>
              </a:solidFill>
            </a:endParaRPr>
          </a:p>
        </p:txBody>
      </p:sp>
      <p:sp>
        <p:nvSpPr>
          <p:cNvPr id="18" name="Text 16"/>
          <p:cNvSpPr/>
          <p:nvPr/>
        </p:nvSpPr>
        <p:spPr>
          <a:xfrm>
            <a:off x="8561832" y="3227832"/>
            <a:ext cx="27401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5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Content from another</a:t>
            </a:r>
            <a:endParaRPr lang="en-US" sz="1550" dirty="0">
              <a:solidFill>
                <a:srgbClr val="FFFFFF"/>
              </a:solidFill>
            </a:endParaRPr>
          </a:p>
        </p:txBody>
      </p:sp>
      <p:sp>
        <p:nvSpPr>
          <p:cNvPr id="19" name="Text 17"/>
          <p:cNvSpPr/>
          <p:nvPr/>
        </p:nvSpPr>
        <p:spPr>
          <a:xfrm>
            <a:off x="8561832" y="3749040"/>
            <a:ext cx="27401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information at issue was provided by another content provider.</a:t>
            </a:r>
            <a:endParaRPr lang="en-US" sz="1200">
              <a:solidFill>
                <a:srgbClr val="FFFFFF"/>
              </a:solidFill>
            </a:endParaRPr>
          </a:p>
        </p:txBody>
      </p:sp>
      <p:sp>
        <p:nvSpPr>
          <p:cNvPr id="20" name="Shape 18"/>
          <p:cNvSpPr/>
          <p:nvPr/>
        </p:nvSpPr>
        <p:spPr>
          <a:xfrm>
            <a:off x="566928" y="4709160"/>
            <a:ext cx="11055096" cy="960120"/>
          </a:xfrm>
          <a:prstGeom prst="roundRect">
            <a:avLst>
              <a:gd name="adj" fmla="val 7619"/>
            </a:avLst>
          </a:prstGeom>
          <a:solidFill>
            <a:srgbClr val="14213D"/>
          </a:solidFill>
          <a:ln/>
          <a:effectLst>
            <a:outerShdw blurRad="88900" dist="38100" dir="54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1" name="Shape 19"/>
          <p:cNvSpPr/>
          <p:nvPr/>
        </p:nvSpPr>
        <p:spPr>
          <a:xfrm>
            <a:off x="841248" y="4937760"/>
            <a:ext cx="502920" cy="502920"/>
          </a:xfrm>
          <a:prstGeom prst="ellipse">
            <a:avLst/>
          </a:prstGeom>
          <a:solidFill>
            <a:srgbClr val="A4161A"/>
          </a:solidFill>
          <a:ln/>
          <a:effectLst>
            <a:outerShdw blurRad="88900" dist="38100" dir="54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pic>
        <p:nvPicPr>
          <p:cNvPr id="22" name="Image 0" descr="/home/claude/icons/ic_targ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007" y="5068519"/>
            <a:ext cx="241402" cy="241402"/>
          </a:xfrm>
          <a:prstGeom prst="rect">
            <a:avLst/>
          </a:prstGeom>
        </p:spPr>
      </p:pic>
      <p:sp>
        <p:nvSpPr>
          <p:cNvPr id="23" name="Text 20"/>
          <p:cNvSpPr/>
          <p:nvPr/>
        </p:nvSpPr>
        <p:spPr>
          <a:xfrm>
            <a:off x="1527048" y="4709160"/>
            <a:ext cx="977493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35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plaintiff's opening:  </a:t>
            </a:r>
            <a:r>
              <a:rPr lang="en-US" sz="135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knock out element (2) or (3). If the claim doesn't depend on third-party content and doesn't treat the platform as a publisher, </a:t>
            </a: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§ 230 never attaches.</a:t>
            </a:r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24" name="Text 21"/>
          <p:cNvSpPr/>
          <p:nvPr/>
        </p:nvSpPr>
        <p:spPr>
          <a:xfrm>
            <a:off x="566928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 Media Liability for Harm to Children</a:t>
            </a:r>
            <a:endParaRPr lang="en-US" sz="800">
              <a:solidFill>
                <a:srgbClr val="FFFFFF"/>
              </a:solidFill>
            </a:endParaRPr>
          </a:p>
        </p:txBody>
      </p:sp>
      <p:sp>
        <p:nvSpPr>
          <p:cNvPr id="25" name="Text 22"/>
          <p:cNvSpPr/>
          <p:nvPr/>
        </p:nvSpPr>
        <p:spPr>
          <a:xfrm>
            <a:off x="10707624" y="651052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2253</TotalTime>
  <Words>3242</Words>
  <Application>Microsoft Macintosh PowerPoint</Application>
  <PresentationFormat>Widescreen</PresentationFormat>
  <Paragraphs>360</Paragraphs>
  <Slides>29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Holding Social Media Companies Liable for Harm to Children</dc:title>
  <dc:subject>PptxGenJS Presentation</dc:subject>
  <dc:creator>Presenter</dc:creator>
  <cp:lastModifiedBy>Joseph McNally</cp:lastModifiedBy>
  <cp:revision>14</cp:revision>
  <dcterms:created xsi:type="dcterms:W3CDTF">2026-06-09T04:00:46Z</dcterms:created>
  <dcterms:modified xsi:type="dcterms:W3CDTF">2026-06-11T16:39:13Z</dcterms:modified>
</cp:coreProperties>
</file>