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Slab"/>
      <p:regular r:id="rId32"/>
      <p:bold r:id="rId33"/>
    </p:embeddedFont>
    <p:embeddedFont>
      <p:font typeface="Roboto Thin"/>
      <p:regular r:id="rId34"/>
      <p:bold r:id="rId35"/>
      <p:italic r:id="rId36"/>
      <p:boldItalic r:id="rId37"/>
    </p:embeddedFont>
    <p:embeddedFont>
      <p:font typeface="Roboto Medium"/>
      <p:regular r:id="rId38"/>
      <p:bold r:id="rId39"/>
      <p:italic r:id="rId40"/>
      <p:boldItalic r:id="rId41"/>
    </p:embeddedFont>
    <p:embeddedFont>
      <p:font typeface="Roboto"/>
      <p:regular r:id="rId42"/>
      <p:bold r:id="rId43"/>
      <p:italic r:id="rId44"/>
      <p:boldItalic r:id="rId45"/>
    </p:embeddedFont>
    <p:embeddedFont>
      <p:font typeface="Oswal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799199-E2DD-4B2B-A260-D15AA76A0931}">
  <a:tblStyle styleId="{31799199-E2DD-4B2B-A260-D15AA76A0931}"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edium-italic.fntdata"/><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font" Target="fonts/RobotoMedium-boldItalic.fntdata"/><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46" Type="http://schemas.openxmlformats.org/officeDocument/2006/relationships/font" Target="fonts/Oswald-regular.fntdata"/><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swald-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Slab-bold.fntdata"/><Relationship Id="rId10" Type="http://schemas.openxmlformats.org/officeDocument/2006/relationships/slide" Target="slides/slide5.xml"/><Relationship Id="rId32" Type="http://schemas.openxmlformats.org/officeDocument/2006/relationships/font" Target="fonts/RobotoSlab-regular.fntdata"/><Relationship Id="rId13" Type="http://schemas.openxmlformats.org/officeDocument/2006/relationships/slide" Target="slides/slide8.xml"/><Relationship Id="rId35" Type="http://schemas.openxmlformats.org/officeDocument/2006/relationships/font" Target="fonts/RobotoThin-bold.fntdata"/><Relationship Id="rId12" Type="http://schemas.openxmlformats.org/officeDocument/2006/relationships/slide" Target="slides/slide7.xml"/><Relationship Id="rId34" Type="http://schemas.openxmlformats.org/officeDocument/2006/relationships/font" Target="fonts/RobotoThin-regular.fntdata"/><Relationship Id="rId15" Type="http://schemas.openxmlformats.org/officeDocument/2006/relationships/slide" Target="slides/slide10.xml"/><Relationship Id="rId37" Type="http://schemas.openxmlformats.org/officeDocument/2006/relationships/font" Target="fonts/RobotoThin-boldItalic.fntdata"/><Relationship Id="rId14" Type="http://schemas.openxmlformats.org/officeDocument/2006/relationships/slide" Target="slides/slide9.xml"/><Relationship Id="rId36" Type="http://schemas.openxmlformats.org/officeDocument/2006/relationships/font" Target="fonts/RobotoThin-italic.fntdata"/><Relationship Id="rId17" Type="http://schemas.openxmlformats.org/officeDocument/2006/relationships/slide" Target="slides/slide12.xml"/><Relationship Id="rId39" Type="http://schemas.openxmlformats.org/officeDocument/2006/relationships/font" Target="fonts/RobotoMedium-bold.fntdata"/><Relationship Id="rId16" Type="http://schemas.openxmlformats.org/officeDocument/2006/relationships/slide" Target="slides/slide11.xml"/><Relationship Id="rId38" Type="http://schemas.openxmlformats.org/officeDocument/2006/relationships/font" Target="fonts/Roboto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onfeed?utm_content=creditCopyText&amp;utm_medium=referral&amp;utm_source=unsplash" TargetMode="External"/><Relationship Id="rId3" Type="http://schemas.openxmlformats.org/officeDocument/2006/relationships/hyperlink" Target="https://unsplash.com/@onfeed?utm_content=creditCopyText&amp;utm_medium=referral&amp;utm_source=unsplash" TargetMode="External"/><Relationship Id="rId4" Type="http://schemas.openxmlformats.org/officeDocument/2006/relationships/hyperlink" Target="https://unsplash.com/photos/a-close-up-of-a-yellow-and-black-clock-p0EuAXVvoR8?utm_content=creditCopyText&amp;utm_medium=referral&amp;utm_source=unsplash" TargetMode="External"/><Relationship Id="rId5" Type="http://schemas.openxmlformats.org/officeDocument/2006/relationships/hyperlink" Target="https://unsplash.com/photos/a-close-up-of-a-yellow-and-black-clock-p0EuAXVvoR8?utm_content=creditCopyText&amp;utm_medium=referral&amp;utm_source=unsplash"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ca18fa441e_0_7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ca18fa441e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ca18fa441e_0_7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ca18fa441e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ca18fa441e_0_7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ca18fa441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f6e99de550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f6e99de55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4d93ac88ed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4d93ac88e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Onfeed • Tech &amp; Design</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r>
              <a:rPr lang="en">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4d93ac88ed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4d93ac88e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4d93ac88ed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4d93ac88e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4d93ac88ed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4d93ac88e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4d93ac88ed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4d93ac88e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755e2e80ad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755e2e80a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other area of research is the expansion of Benford’s Analysis into non-benford distributed data. I’ll focus the rest of our time here. There are a number of techniques for doing this, each with their own risks. I’ll walk through a case study based in my own research also.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42e12da97f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2e12da97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755e2e80ad_0_1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755e2e80a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benford-like data. The authors were analyzing JPEG files to determine which ones had been altered. This has some useful applications in the forensic investigation of crimes, as well as intelligence. Unfortunately, the data doesn’t match benford’s law. Bummer,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that distribution does look a lot like Benford’s Law. The largest frequency is overwhelmingly at 1. Frequencies go down with each step. The shape is a steady curve, instead of a consistent drop. Over-all, pretty close.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authors were able to tinker with the formula for Benford’s law to produce a distribution that looks almost exactly like that data. Other authors have been able to do similar kinds of things. This research is opening up Benford’s Analysis to a broader category of problems that don’t require data that exactly matches Benford’s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the data is still subject to many of our assumptions (for example, it can’t include obvious cut off points).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f344689a1a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f344689a1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benford-like data. The authors were analyzing JPEG files to determine which ones had been altered. This has some useful applications in the forensic investigation of crimes, as well as intelligence. Unfortunately, the data doesn’t match benford’s law. Bummer,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that distribution does look a lot like Benford’s Law. The largest frequency is overwhelmingly at 1. Frequencies go down with each step. The shape is a steady curve, instead of a consistent drop. Over-all, pretty close.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authors were able to tinker with the formula for Benford’s law to produce a distribution that looks almost exactly like that data. Other authors have been able to do similar kinds of things. This research is opening up Benford’s Analysis to a broader category of problems that don’t require data that exactly matches Benford’s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the data is still subject to many of our assumptions (for example, it can’t include obvious cut off points).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755e2e80ad_0_1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755e2e80a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third approach is to transform the data into a form that will work for Benford’s analysis.  Here is some data from 8th grade mathematics assessments across the country. This data comes from the University of Oregon, which is a test vendor for assessments across the country.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data represents 13,000 assessments all taken during the same year. The data is a poor fit for Benford’s law. It isn’t even Benford-like.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755e2e80ad_0_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755e2e80a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don’t the scores work well with Benford’s analysis? Well, it turns out that the assessment is designed such that the scores only exist from 0 - 45. That means there is a hard minimum and maximum. It also means that the data don’t exist over many orders of magnitude, which we would typically prefer.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Normally this would be the end of the line, but as it turns out there is a way to transform the raw scores into a form amenable to Benford’s analysis.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42e12da97f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42e12da9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the “before and after” picture. The transformation takes the whole data set and turns it into a something that looks like a Benford-distributed data 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can we do with this? Well, even though the aggregate data is now Benford distributed, smaller slices of the data might not be. So let’s see what the results look like if we run Benford’s analysis for each school district in the data.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ca18fa441e_0_8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3ca18fa441e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results of the analysis.  This was limited to school which reported at least 50 math assessments during the year. This plot shows the MAD (mean absolute deviance) for each school.  The higher the number, the worse the data matches Benford’s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exact score isn’t significant, but the distribution is. We can see some clear “bubbles” at the top, which indicate groups of schools with scores different than the majority of other schools. These are good audit subjects.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ca18fa441e_0_13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3ca18fa441e_0_1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with that, I’ll stand for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755e2e80ad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755e2e80a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757c99268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757c9926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4ec34580b8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4ec34580b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757c992689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757c99268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757c992689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757c99268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ca18fa441e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ca18fa441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ca18fa441e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ca18fa441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other area of research is the expansion of Benford’s Analysis into non-benford distributed data. I’ll focus the rest of our time here. There are a number of techniques for doing this, each with their own risks. I’ll walk through a case study based in my own research also.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3" name="Shape 33"/>
        <p:cNvGrpSpPr/>
        <p:nvPr/>
      </p:nvGrpSpPr>
      <p:grpSpPr>
        <a:xfrm>
          <a:off x="0" y="0"/>
          <a:ext cx="0" cy="0"/>
          <a:chOff x="0" y="0"/>
          <a:chExt cx="0" cy="0"/>
        </a:xfrm>
      </p:grpSpPr>
      <p:sp>
        <p:nvSpPr>
          <p:cNvPr id="34" name="Google Shape;34;p2"/>
          <p:cNvSpPr/>
          <p:nvPr/>
        </p:nvSpPr>
        <p:spPr>
          <a:xfrm>
            <a:off x="-26775" y="2008375"/>
            <a:ext cx="9210650" cy="3172625"/>
          </a:xfrm>
          <a:custGeom>
            <a:rect b="b" l="l" r="r" t="t"/>
            <a:pathLst>
              <a:path extrusionOk="0" h="126905" w="368426">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5" name="Google Shape;35;p2"/>
          <p:cNvSpPr/>
          <p:nvPr/>
        </p:nvSpPr>
        <p:spPr>
          <a:xfrm>
            <a:off x="-26775" y="2139700"/>
            <a:ext cx="9210650" cy="3041300"/>
          </a:xfrm>
          <a:custGeom>
            <a:rect b="b" l="l" r="r" t="t"/>
            <a:pathLst>
              <a:path extrusionOk="0" h="121652" w="368426">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8100000">
            <a:off x="6038981" y="20984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8100000">
            <a:off x="7181981" y="21317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41" name="Google Shape;41;p2"/>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42" name="Google Shape;42;p2"/>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2"/>
          <p:cNvSpPr/>
          <p:nvPr/>
        </p:nvSpPr>
        <p:spPr>
          <a:xfrm>
            <a:off x="2990700" y="21478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85700" y="24335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4895700" y="20776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rot="8100000">
            <a:off x="8699949" y="18907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txBox="1"/>
          <p:nvPr>
            <p:ph type="ctrTitle"/>
          </p:nvPr>
        </p:nvSpPr>
        <p:spPr>
          <a:xfrm>
            <a:off x="2847975" y="3363425"/>
            <a:ext cx="56103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graph">
  <p:cSld name="BLANK_2">
    <p:spTree>
      <p:nvGrpSpPr>
        <p:cNvPr id="417" name="Shape 417"/>
        <p:cNvGrpSpPr/>
        <p:nvPr/>
      </p:nvGrpSpPr>
      <p:grpSpPr>
        <a:xfrm>
          <a:off x="0" y="0"/>
          <a:ext cx="0" cy="0"/>
          <a:chOff x="0" y="0"/>
          <a:chExt cx="0" cy="0"/>
        </a:xfrm>
      </p:grpSpPr>
      <p:sp>
        <p:nvSpPr>
          <p:cNvPr id="418" name="Google Shape;418;p11"/>
          <p:cNvSpPr/>
          <p:nvPr/>
        </p:nvSpPr>
        <p:spPr>
          <a:xfrm>
            <a:off x="-20075" y="636775"/>
            <a:ext cx="9203950" cy="4550900"/>
          </a:xfrm>
          <a:custGeom>
            <a:rect b="b" l="l" r="r" t="t"/>
            <a:pathLst>
              <a:path extrusionOk="0" h="182036" w="368158">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9" name="Google Shape;419;p11"/>
          <p:cNvSpPr/>
          <p:nvPr/>
        </p:nvSpPr>
        <p:spPr>
          <a:xfrm>
            <a:off x="-33475" y="768100"/>
            <a:ext cx="9210650" cy="4406200"/>
          </a:xfrm>
          <a:custGeom>
            <a:rect b="b" l="l" r="r" t="t"/>
            <a:pathLst>
              <a:path extrusionOk="0" h="176248" w="368426">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
          <p:cNvSpPr/>
          <p:nvPr/>
        </p:nvSpPr>
        <p:spPr>
          <a:xfrm rot="8100000">
            <a:off x="6038981" y="72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rot="8100000">
            <a:off x="7181981" y="76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425" name="Google Shape;425;p11"/>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426" name="Google Shape;426;p11"/>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11"/>
          <p:cNvSpPr/>
          <p:nvPr/>
        </p:nvSpPr>
        <p:spPr>
          <a:xfrm>
            <a:off x="2990700" y="77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1085700" y="106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4895700" y="70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rot="8100000">
            <a:off x="8699949" y="51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458" name="Shape 458"/>
        <p:cNvGrpSpPr/>
        <p:nvPr/>
      </p:nvGrpSpPr>
      <p:grpSpPr>
        <a:xfrm>
          <a:off x="0" y="0"/>
          <a:ext cx="0" cy="0"/>
          <a:chOff x="0" y="0"/>
          <a:chExt cx="0" cy="0"/>
        </a:xfrm>
      </p:grpSpPr>
      <p:sp>
        <p:nvSpPr>
          <p:cNvPr id="459" name="Google Shape;459;p12"/>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74" name="Shape 74"/>
        <p:cNvGrpSpPr/>
        <p:nvPr/>
      </p:nvGrpSpPr>
      <p:grpSpPr>
        <a:xfrm>
          <a:off x="0" y="0"/>
          <a:ext cx="0" cy="0"/>
          <a:chOff x="0" y="0"/>
          <a:chExt cx="0" cy="0"/>
        </a:xfrm>
      </p:grpSpPr>
      <p:sp>
        <p:nvSpPr>
          <p:cNvPr id="75" name="Google Shape;75;p3"/>
          <p:cNvSpPr/>
          <p:nvPr/>
        </p:nvSpPr>
        <p:spPr>
          <a:xfrm>
            <a:off x="-26775" y="2008375"/>
            <a:ext cx="9210650" cy="3172625"/>
          </a:xfrm>
          <a:custGeom>
            <a:rect b="b" l="l" r="r" t="t"/>
            <a:pathLst>
              <a:path extrusionOk="0" h="126905" w="368426">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6" name="Google Shape;76;p3"/>
          <p:cNvSpPr/>
          <p:nvPr/>
        </p:nvSpPr>
        <p:spPr>
          <a:xfrm>
            <a:off x="-26775" y="2139700"/>
            <a:ext cx="9210650" cy="3041300"/>
          </a:xfrm>
          <a:custGeom>
            <a:rect b="b" l="l" r="r" t="t"/>
            <a:pathLst>
              <a:path extrusionOk="0" h="121652" w="368426">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rot="8100000">
            <a:off x="6038981" y="20984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8100000">
            <a:off x="7181981" y="21317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82" name="Google Shape;82;p3"/>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83" name="Google Shape;83;p3"/>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3"/>
          <p:cNvSpPr/>
          <p:nvPr/>
        </p:nvSpPr>
        <p:spPr>
          <a:xfrm>
            <a:off x="2990700" y="21478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85700" y="24335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4895700" y="20776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rot="8100000">
            <a:off x="8699949" y="18907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FFFFFF"/>
              </a:buClr>
              <a:buSzPts val="3600"/>
              <a:buNone/>
              <a:defRPr sz="3600">
                <a:solidFill>
                  <a:srgbClr val="FFFFFF"/>
                </a:solidFill>
              </a:defRPr>
            </a:lvl2pPr>
            <a:lvl3pPr lvl="2" rtl="0" algn="r">
              <a:spcBef>
                <a:spcPts val="0"/>
              </a:spcBef>
              <a:spcAft>
                <a:spcPts val="0"/>
              </a:spcAft>
              <a:buClr>
                <a:srgbClr val="FFFFFF"/>
              </a:buClr>
              <a:buSzPts val="3600"/>
              <a:buNone/>
              <a:defRPr sz="3600">
                <a:solidFill>
                  <a:srgbClr val="FFFFFF"/>
                </a:solidFill>
              </a:defRPr>
            </a:lvl3pPr>
            <a:lvl4pPr lvl="3" rtl="0" algn="r">
              <a:spcBef>
                <a:spcPts val="0"/>
              </a:spcBef>
              <a:spcAft>
                <a:spcPts val="0"/>
              </a:spcAft>
              <a:buClr>
                <a:srgbClr val="FFFFFF"/>
              </a:buClr>
              <a:buSzPts val="3600"/>
              <a:buNone/>
              <a:defRPr sz="3600">
                <a:solidFill>
                  <a:srgbClr val="FFFFFF"/>
                </a:solidFill>
              </a:defRPr>
            </a:lvl4pPr>
            <a:lvl5pPr lvl="4" rtl="0" algn="r">
              <a:spcBef>
                <a:spcPts val="0"/>
              </a:spcBef>
              <a:spcAft>
                <a:spcPts val="0"/>
              </a:spcAft>
              <a:buClr>
                <a:srgbClr val="FFFFFF"/>
              </a:buClr>
              <a:buSzPts val="3600"/>
              <a:buNone/>
              <a:defRPr sz="3600">
                <a:solidFill>
                  <a:srgbClr val="FFFFFF"/>
                </a:solidFill>
              </a:defRPr>
            </a:lvl5pPr>
            <a:lvl6pPr lvl="5" rtl="0" algn="r">
              <a:spcBef>
                <a:spcPts val="0"/>
              </a:spcBef>
              <a:spcAft>
                <a:spcPts val="0"/>
              </a:spcAft>
              <a:buClr>
                <a:srgbClr val="FFFFFF"/>
              </a:buClr>
              <a:buSzPts val="3600"/>
              <a:buNone/>
              <a:defRPr sz="3600">
                <a:solidFill>
                  <a:srgbClr val="FFFFFF"/>
                </a:solidFill>
              </a:defRPr>
            </a:lvl6pPr>
            <a:lvl7pPr lvl="6" rtl="0" algn="r">
              <a:spcBef>
                <a:spcPts val="0"/>
              </a:spcBef>
              <a:spcAft>
                <a:spcPts val="0"/>
              </a:spcAft>
              <a:buClr>
                <a:srgbClr val="FFFFFF"/>
              </a:buClr>
              <a:buSzPts val="3600"/>
              <a:buNone/>
              <a:defRPr sz="3600">
                <a:solidFill>
                  <a:srgbClr val="FFFFFF"/>
                </a:solidFill>
              </a:defRPr>
            </a:lvl7pPr>
            <a:lvl8pPr lvl="7" rtl="0" algn="r">
              <a:spcBef>
                <a:spcPts val="0"/>
              </a:spcBef>
              <a:spcAft>
                <a:spcPts val="0"/>
              </a:spcAft>
              <a:buClr>
                <a:srgbClr val="FFFFFF"/>
              </a:buClr>
              <a:buSzPts val="3600"/>
              <a:buNone/>
              <a:defRPr sz="3600">
                <a:solidFill>
                  <a:srgbClr val="FFFFFF"/>
                </a:solidFill>
              </a:defRPr>
            </a:lvl8pPr>
            <a:lvl9pPr lvl="8" rtl="0" algn="r">
              <a:spcBef>
                <a:spcPts val="0"/>
              </a:spcBef>
              <a:spcAft>
                <a:spcPts val="0"/>
              </a:spcAft>
              <a:buClr>
                <a:srgbClr val="FFFFFF"/>
              </a:buClr>
              <a:buSzPts val="3600"/>
              <a:buNone/>
              <a:defRPr sz="3600">
                <a:solidFill>
                  <a:srgbClr val="FFFFFF"/>
                </a:solidFill>
              </a:defRPr>
            </a:lvl9pPr>
          </a:lstStyle>
          <a:p/>
        </p:txBody>
      </p:sp>
      <p:sp>
        <p:nvSpPr>
          <p:cNvPr id="115" name="Google Shape;115;p3"/>
          <p:cNvSpPr txBox="1"/>
          <p:nvPr>
            <p:ph idx="1" type="subTitle"/>
          </p:nvPr>
        </p:nvSpPr>
        <p:spPr>
          <a:xfrm>
            <a:off x="2309441" y="4059250"/>
            <a:ext cx="5214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000"/>
              <a:buNone/>
              <a:defRPr>
                <a:solidFill>
                  <a:srgbClr val="FFFFFF"/>
                </a:solidFill>
              </a:defRPr>
            </a:lvl1pPr>
            <a:lvl2pPr lvl="1" rtl="0" algn="r">
              <a:spcBef>
                <a:spcPts val="0"/>
              </a:spcBef>
              <a:spcAft>
                <a:spcPts val="0"/>
              </a:spcAft>
              <a:buClr>
                <a:srgbClr val="FFFFFF"/>
              </a:buClr>
              <a:buSzPts val="3000"/>
              <a:buNone/>
              <a:defRPr sz="3000">
                <a:solidFill>
                  <a:srgbClr val="FFFFFF"/>
                </a:solidFill>
              </a:defRPr>
            </a:lvl2pPr>
            <a:lvl3pPr lvl="2" rtl="0" algn="r">
              <a:spcBef>
                <a:spcPts val="0"/>
              </a:spcBef>
              <a:spcAft>
                <a:spcPts val="0"/>
              </a:spcAft>
              <a:buClr>
                <a:srgbClr val="FFFFFF"/>
              </a:buClr>
              <a:buSzPts val="3000"/>
              <a:buNone/>
              <a:defRPr sz="3000">
                <a:solidFill>
                  <a:srgbClr val="FFFFFF"/>
                </a:solidFill>
              </a:defRPr>
            </a:lvl3pPr>
            <a:lvl4pPr lvl="3" rtl="0" algn="r">
              <a:spcBef>
                <a:spcPts val="0"/>
              </a:spcBef>
              <a:spcAft>
                <a:spcPts val="0"/>
              </a:spcAft>
              <a:buClr>
                <a:srgbClr val="FFFFFF"/>
              </a:buClr>
              <a:buSzPts val="3000"/>
              <a:buNone/>
              <a:defRPr sz="3000">
                <a:solidFill>
                  <a:srgbClr val="FFFFFF"/>
                </a:solidFill>
              </a:defRPr>
            </a:lvl4pPr>
            <a:lvl5pPr lvl="4" rtl="0" algn="r">
              <a:spcBef>
                <a:spcPts val="0"/>
              </a:spcBef>
              <a:spcAft>
                <a:spcPts val="0"/>
              </a:spcAft>
              <a:buClr>
                <a:srgbClr val="FFFFFF"/>
              </a:buClr>
              <a:buSzPts val="3000"/>
              <a:buNone/>
              <a:defRPr sz="3000">
                <a:solidFill>
                  <a:srgbClr val="FFFFFF"/>
                </a:solidFill>
              </a:defRPr>
            </a:lvl5pPr>
            <a:lvl6pPr lvl="5" rtl="0" algn="r">
              <a:spcBef>
                <a:spcPts val="0"/>
              </a:spcBef>
              <a:spcAft>
                <a:spcPts val="0"/>
              </a:spcAft>
              <a:buClr>
                <a:srgbClr val="FFFFFF"/>
              </a:buClr>
              <a:buSzPts val="3000"/>
              <a:buNone/>
              <a:defRPr sz="3000">
                <a:solidFill>
                  <a:srgbClr val="FFFFFF"/>
                </a:solidFill>
              </a:defRPr>
            </a:lvl6pPr>
            <a:lvl7pPr lvl="6" rtl="0" algn="r">
              <a:spcBef>
                <a:spcPts val="0"/>
              </a:spcBef>
              <a:spcAft>
                <a:spcPts val="0"/>
              </a:spcAft>
              <a:buClr>
                <a:srgbClr val="FFFFFF"/>
              </a:buClr>
              <a:buSzPts val="3000"/>
              <a:buNone/>
              <a:defRPr sz="3000">
                <a:solidFill>
                  <a:srgbClr val="FFFFFF"/>
                </a:solidFill>
              </a:defRPr>
            </a:lvl7pPr>
            <a:lvl8pPr lvl="7" rtl="0" algn="r">
              <a:spcBef>
                <a:spcPts val="0"/>
              </a:spcBef>
              <a:spcAft>
                <a:spcPts val="0"/>
              </a:spcAft>
              <a:buClr>
                <a:srgbClr val="FFFFFF"/>
              </a:buClr>
              <a:buSzPts val="3000"/>
              <a:buNone/>
              <a:defRPr sz="3000">
                <a:solidFill>
                  <a:srgbClr val="FFFFFF"/>
                </a:solidFill>
              </a:defRPr>
            </a:lvl8pPr>
            <a:lvl9pPr lvl="8" rtl="0" algn="r">
              <a:spcBef>
                <a:spcPts val="0"/>
              </a:spcBef>
              <a:spcAft>
                <a:spcPts val="0"/>
              </a:spcAft>
              <a:buClr>
                <a:srgbClr val="FFFFFF"/>
              </a:buClr>
              <a:buSzPts val="3000"/>
              <a:buNone/>
              <a:defRPr sz="3000">
                <a:solidFill>
                  <a:srgbClr val="FFFFFF"/>
                </a:solidFill>
              </a:defRPr>
            </a:lvl9pPr>
          </a:lstStyle>
          <a:p/>
        </p:txBody>
      </p:sp>
      <p:sp>
        <p:nvSpPr>
          <p:cNvPr id="116" name="Google Shape;116;p3"/>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7" name="Shape 117"/>
        <p:cNvGrpSpPr/>
        <p:nvPr/>
      </p:nvGrpSpPr>
      <p:grpSpPr>
        <a:xfrm>
          <a:off x="0" y="0"/>
          <a:ext cx="0" cy="0"/>
          <a:chOff x="0" y="0"/>
          <a:chExt cx="0" cy="0"/>
        </a:xfrm>
      </p:grpSpPr>
      <p:sp>
        <p:nvSpPr>
          <p:cNvPr id="118" name="Google Shape;118;p4"/>
          <p:cNvSpPr txBox="1"/>
          <p:nvPr>
            <p:ph idx="1" type="body"/>
          </p:nvPr>
        </p:nvSpPr>
        <p:spPr>
          <a:xfrm>
            <a:off x="1519975" y="2161800"/>
            <a:ext cx="61041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SzPts val="3000"/>
              <a:buChar char="◉"/>
              <a:defRPr i="1" sz="3000"/>
            </a:lvl1pPr>
            <a:lvl2pPr indent="-419100" lvl="1" marL="914400" rtl="0" algn="ctr">
              <a:spcBef>
                <a:spcPts val="0"/>
              </a:spcBef>
              <a:spcAft>
                <a:spcPts val="0"/>
              </a:spcAft>
              <a:buSzPts val="3000"/>
              <a:buChar char="◉"/>
              <a:defRPr i="1" sz="3000"/>
            </a:lvl2pPr>
            <a:lvl3pPr indent="-419100" lvl="2" marL="1371600" rtl="0" algn="ctr">
              <a:spcBef>
                <a:spcPts val="0"/>
              </a:spcBef>
              <a:spcAft>
                <a:spcPts val="0"/>
              </a:spcAft>
              <a:buSzPts val="3000"/>
              <a:buChar char="■"/>
              <a:defRPr i="1" sz="3000"/>
            </a:lvl3pPr>
            <a:lvl4pPr indent="-419100" lvl="3" marL="1828800" rtl="0" algn="ctr">
              <a:spcBef>
                <a:spcPts val="0"/>
              </a:spcBef>
              <a:spcAft>
                <a:spcPts val="0"/>
              </a:spcAft>
              <a:buSzPts val="3000"/>
              <a:buChar char="●"/>
              <a:defRPr i="1" sz="3000"/>
            </a:lvl4pPr>
            <a:lvl5pPr indent="-419100" lvl="4" marL="2286000" rtl="0" algn="ctr">
              <a:spcBef>
                <a:spcPts val="0"/>
              </a:spcBef>
              <a:spcAft>
                <a:spcPts val="0"/>
              </a:spcAft>
              <a:buSzPts val="3000"/>
              <a:buChar char="○"/>
              <a:defRPr i="1" sz="3000"/>
            </a:lvl5pPr>
            <a:lvl6pPr indent="-419100" lvl="5" marL="2743200" rtl="0" algn="ctr">
              <a:spcBef>
                <a:spcPts val="0"/>
              </a:spcBef>
              <a:spcAft>
                <a:spcPts val="0"/>
              </a:spcAft>
              <a:buSzPts val="3000"/>
              <a:buChar char="■"/>
              <a:defRPr i="1" sz="3000"/>
            </a:lvl6pPr>
            <a:lvl7pPr indent="-419100" lvl="6" marL="3200400" rtl="0" algn="ctr">
              <a:spcBef>
                <a:spcPts val="0"/>
              </a:spcBef>
              <a:spcAft>
                <a:spcPts val="0"/>
              </a:spcAft>
              <a:buSzPts val="3000"/>
              <a:buChar char="●"/>
              <a:defRPr i="1" sz="3000"/>
            </a:lvl7pPr>
            <a:lvl8pPr indent="-419100" lvl="7" marL="3657600" rtl="0" algn="ctr">
              <a:spcBef>
                <a:spcPts val="0"/>
              </a:spcBef>
              <a:spcAft>
                <a:spcPts val="0"/>
              </a:spcAft>
              <a:buSzPts val="3000"/>
              <a:buChar char="○"/>
              <a:defRPr i="1" sz="3000"/>
            </a:lvl8pPr>
            <a:lvl9pPr indent="-419100" lvl="8" marL="4114800" algn="ctr">
              <a:spcBef>
                <a:spcPts val="0"/>
              </a:spcBef>
              <a:spcAft>
                <a:spcPts val="0"/>
              </a:spcAft>
              <a:buSzPts val="3000"/>
              <a:buChar char="■"/>
              <a:defRPr i="1" sz="3000"/>
            </a:lvl9pPr>
          </a:lstStyle>
          <a:p/>
        </p:txBody>
      </p:sp>
      <p:sp>
        <p:nvSpPr>
          <p:cNvPr id="119" name="Google Shape;119;p4"/>
          <p:cNvSpPr txBox="1"/>
          <p:nvPr/>
        </p:nvSpPr>
        <p:spPr>
          <a:xfrm>
            <a:off x="3593400" y="5527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00CEF6"/>
                </a:solidFill>
              </a:rPr>
              <a:t>“</a:t>
            </a:r>
            <a:endParaRPr sz="9600">
              <a:solidFill>
                <a:srgbClr val="00CEF6"/>
              </a:solidFill>
            </a:endParaRPr>
          </a:p>
        </p:txBody>
      </p:sp>
      <p:sp>
        <p:nvSpPr>
          <p:cNvPr id="120" name="Google Shape;120;p4"/>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21" name="Google Shape;121;p4"/>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4"/>
          <p:cNvGrpSpPr/>
          <p:nvPr/>
        </p:nvGrpSpPr>
        <p:grpSpPr>
          <a:xfrm>
            <a:off x="-9525" y="4462475"/>
            <a:ext cx="9167825" cy="595300"/>
            <a:chOff x="-9525" y="4462475"/>
            <a:chExt cx="9167825" cy="595300"/>
          </a:xfrm>
        </p:grpSpPr>
        <p:sp>
          <p:nvSpPr>
            <p:cNvPr id="126" name="Google Shape;126;p4"/>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127" name="Google Shape;127;p4"/>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128" name="Google Shape;128;p4"/>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129" name="Google Shape;129;p4"/>
          <p:cNvGrpSpPr/>
          <p:nvPr/>
        </p:nvGrpSpPr>
        <p:grpSpPr>
          <a:xfrm>
            <a:off x="-42837" y="4443488"/>
            <a:ext cx="9229575" cy="642787"/>
            <a:chOff x="-42837" y="4443488"/>
            <a:chExt cx="9229575" cy="642787"/>
          </a:xfrm>
        </p:grpSpPr>
        <p:sp>
          <p:nvSpPr>
            <p:cNvPr id="130" name="Google Shape;130;p4"/>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4"/>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0" name="Shape 160"/>
        <p:cNvGrpSpPr/>
        <p:nvPr/>
      </p:nvGrpSpPr>
      <p:grpSpPr>
        <a:xfrm>
          <a:off x="0" y="0"/>
          <a:ext cx="0" cy="0"/>
          <a:chOff x="0" y="0"/>
          <a:chExt cx="0" cy="0"/>
        </a:xfrm>
      </p:grpSpPr>
      <p:sp>
        <p:nvSpPr>
          <p:cNvPr id="161" name="Google Shape;161;p5"/>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62" name="Google Shape;162;p5"/>
          <p:cNvSpPr txBox="1"/>
          <p:nvPr>
            <p:ph idx="1" type="body"/>
          </p:nvPr>
        </p:nvSpPr>
        <p:spPr>
          <a:xfrm>
            <a:off x="1075850" y="1540175"/>
            <a:ext cx="6996600" cy="1922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3" name="Google Shape;163;p5"/>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4" name="Google Shape;164;p5"/>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5" name="Google Shape;165;p5"/>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5"/>
          <p:cNvGrpSpPr/>
          <p:nvPr/>
        </p:nvGrpSpPr>
        <p:grpSpPr>
          <a:xfrm>
            <a:off x="-9525" y="4462475"/>
            <a:ext cx="9167825" cy="595300"/>
            <a:chOff x="-9525" y="4462475"/>
            <a:chExt cx="9167825" cy="595300"/>
          </a:xfrm>
        </p:grpSpPr>
        <p:sp>
          <p:nvSpPr>
            <p:cNvPr id="169" name="Google Shape;169;p5"/>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170" name="Google Shape;170;p5"/>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171" name="Google Shape;171;p5"/>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172" name="Google Shape;172;p5"/>
          <p:cNvGrpSpPr/>
          <p:nvPr/>
        </p:nvGrpSpPr>
        <p:grpSpPr>
          <a:xfrm>
            <a:off x="-42837" y="4443488"/>
            <a:ext cx="9229575" cy="642787"/>
            <a:chOff x="-42837" y="4443488"/>
            <a:chExt cx="9229575" cy="642787"/>
          </a:xfrm>
        </p:grpSpPr>
        <p:sp>
          <p:nvSpPr>
            <p:cNvPr id="173" name="Google Shape;173;p5"/>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5"/>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03" name="Shape 203"/>
        <p:cNvGrpSpPr/>
        <p:nvPr/>
      </p:nvGrpSpPr>
      <p:grpSpPr>
        <a:xfrm>
          <a:off x="0" y="0"/>
          <a:ext cx="0" cy="0"/>
          <a:chOff x="0" y="0"/>
          <a:chExt cx="0" cy="0"/>
        </a:xfrm>
      </p:grpSpPr>
      <p:sp>
        <p:nvSpPr>
          <p:cNvPr id="204" name="Google Shape;204;p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05" name="Google Shape;205;p6"/>
          <p:cNvSpPr txBox="1"/>
          <p:nvPr>
            <p:ph idx="1" type="body"/>
          </p:nvPr>
        </p:nvSpPr>
        <p:spPr>
          <a:xfrm>
            <a:off x="1131500" y="1552950"/>
            <a:ext cx="3339900" cy="2665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6" name="Google Shape;206;p6"/>
          <p:cNvSpPr txBox="1"/>
          <p:nvPr>
            <p:ph idx="2" type="body"/>
          </p:nvPr>
        </p:nvSpPr>
        <p:spPr>
          <a:xfrm>
            <a:off x="4672563" y="1552950"/>
            <a:ext cx="3339900" cy="2665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7" name="Google Shape;207;p6"/>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8" name="Google Shape;208;p6"/>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9" name="Google Shape;209;p6"/>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6"/>
          <p:cNvGrpSpPr/>
          <p:nvPr/>
        </p:nvGrpSpPr>
        <p:grpSpPr>
          <a:xfrm>
            <a:off x="-9525" y="4462475"/>
            <a:ext cx="9167825" cy="595300"/>
            <a:chOff x="-9525" y="4462475"/>
            <a:chExt cx="9167825" cy="595300"/>
          </a:xfrm>
        </p:grpSpPr>
        <p:sp>
          <p:nvSpPr>
            <p:cNvPr id="213" name="Google Shape;213;p6"/>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214" name="Google Shape;214;p6"/>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215" name="Google Shape;215;p6"/>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216" name="Google Shape;216;p6"/>
          <p:cNvGrpSpPr/>
          <p:nvPr/>
        </p:nvGrpSpPr>
        <p:grpSpPr>
          <a:xfrm>
            <a:off x="-42837" y="4443488"/>
            <a:ext cx="9229575" cy="642787"/>
            <a:chOff x="-42837" y="4443488"/>
            <a:chExt cx="9229575" cy="642787"/>
          </a:xfrm>
        </p:grpSpPr>
        <p:sp>
          <p:nvSpPr>
            <p:cNvPr id="217" name="Google Shape;217;p6"/>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6"/>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6"/>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7" name="Shape 247"/>
        <p:cNvGrpSpPr/>
        <p:nvPr/>
      </p:nvGrpSpPr>
      <p:grpSpPr>
        <a:xfrm>
          <a:off x="0" y="0"/>
          <a:ext cx="0" cy="0"/>
          <a:chOff x="0" y="0"/>
          <a:chExt cx="0" cy="0"/>
        </a:xfrm>
      </p:grpSpPr>
      <p:sp>
        <p:nvSpPr>
          <p:cNvPr id="248" name="Google Shape;248;p7"/>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249" name="Google Shape;249;p7"/>
          <p:cNvSpPr txBox="1"/>
          <p:nvPr>
            <p:ph idx="1" type="body"/>
          </p:nvPr>
        </p:nvSpPr>
        <p:spPr>
          <a:xfrm>
            <a:off x="705900" y="1626600"/>
            <a:ext cx="2471700" cy="3299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50" name="Google Shape;250;p7"/>
          <p:cNvSpPr txBox="1"/>
          <p:nvPr>
            <p:ph idx="2" type="body"/>
          </p:nvPr>
        </p:nvSpPr>
        <p:spPr>
          <a:xfrm>
            <a:off x="3304125" y="1626600"/>
            <a:ext cx="2471700" cy="3299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51" name="Google Shape;251;p7"/>
          <p:cNvSpPr txBox="1"/>
          <p:nvPr>
            <p:ph idx="3" type="body"/>
          </p:nvPr>
        </p:nvSpPr>
        <p:spPr>
          <a:xfrm>
            <a:off x="5902350" y="1626600"/>
            <a:ext cx="2471700" cy="3299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52" name="Google Shape;252;p7"/>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53" name="Google Shape;253;p7"/>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4" name="Google Shape;254;p7"/>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7"/>
          <p:cNvGrpSpPr/>
          <p:nvPr/>
        </p:nvGrpSpPr>
        <p:grpSpPr>
          <a:xfrm>
            <a:off x="-9525" y="4462475"/>
            <a:ext cx="9167825" cy="595300"/>
            <a:chOff x="-9525" y="4462475"/>
            <a:chExt cx="9167825" cy="595300"/>
          </a:xfrm>
        </p:grpSpPr>
        <p:sp>
          <p:nvSpPr>
            <p:cNvPr id="258" name="Google Shape;258;p7"/>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259" name="Google Shape;259;p7"/>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260" name="Google Shape;260;p7"/>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261" name="Google Shape;261;p7"/>
          <p:cNvGrpSpPr/>
          <p:nvPr/>
        </p:nvGrpSpPr>
        <p:grpSpPr>
          <a:xfrm>
            <a:off x="-42837" y="4443488"/>
            <a:ext cx="9229575" cy="642787"/>
            <a:chOff x="-42837" y="4443488"/>
            <a:chExt cx="9229575" cy="642787"/>
          </a:xfrm>
        </p:grpSpPr>
        <p:sp>
          <p:nvSpPr>
            <p:cNvPr id="262" name="Google Shape;262;p7"/>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7"/>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2" name="Shape 292"/>
        <p:cNvGrpSpPr/>
        <p:nvPr/>
      </p:nvGrpSpPr>
      <p:grpSpPr>
        <a:xfrm>
          <a:off x="0" y="0"/>
          <a:ext cx="0" cy="0"/>
          <a:chOff x="0" y="0"/>
          <a:chExt cx="0" cy="0"/>
        </a:xfrm>
      </p:grpSpPr>
      <p:sp>
        <p:nvSpPr>
          <p:cNvPr id="293" name="Google Shape;293;p8"/>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94" name="Google Shape;294;p8"/>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95" name="Google Shape;295;p8"/>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6" name="Google Shape;296;p8"/>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 name="Google Shape;299;p8"/>
          <p:cNvGrpSpPr/>
          <p:nvPr/>
        </p:nvGrpSpPr>
        <p:grpSpPr>
          <a:xfrm>
            <a:off x="-9525" y="4462475"/>
            <a:ext cx="9167825" cy="595300"/>
            <a:chOff x="-9525" y="4462475"/>
            <a:chExt cx="9167825" cy="595300"/>
          </a:xfrm>
        </p:grpSpPr>
        <p:sp>
          <p:nvSpPr>
            <p:cNvPr id="300" name="Google Shape;300;p8"/>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301" name="Google Shape;301;p8"/>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302" name="Google Shape;302;p8"/>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303" name="Google Shape;303;p8"/>
          <p:cNvGrpSpPr/>
          <p:nvPr/>
        </p:nvGrpSpPr>
        <p:grpSpPr>
          <a:xfrm>
            <a:off x="-42837" y="4443488"/>
            <a:ext cx="9229575" cy="642787"/>
            <a:chOff x="-42837" y="4443488"/>
            <a:chExt cx="9229575" cy="642787"/>
          </a:xfrm>
        </p:grpSpPr>
        <p:sp>
          <p:nvSpPr>
            <p:cNvPr id="304" name="Google Shape;304;p8"/>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8"/>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8"/>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8"/>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8"/>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8"/>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8"/>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8"/>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 name="Google Shape;329;p8"/>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8"/>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8"/>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8"/>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8"/>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4" name="Shape 334"/>
        <p:cNvGrpSpPr/>
        <p:nvPr/>
      </p:nvGrpSpPr>
      <p:grpSpPr>
        <a:xfrm>
          <a:off x="0" y="0"/>
          <a:ext cx="0" cy="0"/>
          <a:chOff x="0" y="0"/>
          <a:chExt cx="0" cy="0"/>
        </a:xfrm>
      </p:grpSpPr>
      <p:sp>
        <p:nvSpPr>
          <p:cNvPr id="335" name="Google Shape;335;p9"/>
          <p:cNvSpPr txBox="1"/>
          <p:nvPr>
            <p:ph idx="1" type="body"/>
          </p:nvPr>
        </p:nvSpPr>
        <p:spPr>
          <a:xfrm>
            <a:off x="457200" y="3852828"/>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rgbClr val="00CEF6"/>
              </a:buClr>
              <a:buSzPts val="1400"/>
              <a:buNone/>
              <a:defRPr sz="1400">
                <a:solidFill>
                  <a:srgbClr val="00CEF6"/>
                </a:solidFill>
              </a:defRPr>
            </a:lvl1pPr>
          </a:lstStyle>
          <a:p/>
        </p:txBody>
      </p:sp>
      <p:sp>
        <p:nvSpPr>
          <p:cNvPr id="336" name="Google Shape;336;p9"/>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7" name="Google Shape;337;p9"/>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8" name="Google Shape;338;p9"/>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9"/>
          <p:cNvGrpSpPr/>
          <p:nvPr/>
        </p:nvGrpSpPr>
        <p:grpSpPr>
          <a:xfrm>
            <a:off x="-9525" y="4462475"/>
            <a:ext cx="9167825" cy="595300"/>
            <a:chOff x="-9525" y="4462475"/>
            <a:chExt cx="9167825" cy="595300"/>
          </a:xfrm>
        </p:grpSpPr>
        <p:sp>
          <p:nvSpPr>
            <p:cNvPr id="342" name="Google Shape;342;p9"/>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343" name="Google Shape;343;p9"/>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344" name="Google Shape;344;p9"/>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345" name="Google Shape;345;p9"/>
          <p:cNvGrpSpPr/>
          <p:nvPr/>
        </p:nvGrpSpPr>
        <p:grpSpPr>
          <a:xfrm>
            <a:off x="-42837" y="4443488"/>
            <a:ext cx="9229575" cy="642787"/>
            <a:chOff x="-42837" y="4443488"/>
            <a:chExt cx="9229575" cy="642787"/>
          </a:xfrm>
        </p:grpSpPr>
        <p:sp>
          <p:nvSpPr>
            <p:cNvPr id="346" name="Google Shape;346;p9"/>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9"/>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9"/>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9"/>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9"/>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9"/>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9"/>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9"/>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9"/>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9"/>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6" name="Shape 376"/>
        <p:cNvGrpSpPr/>
        <p:nvPr/>
      </p:nvGrpSpPr>
      <p:grpSpPr>
        <a:xfrm>
          <a:off x="0" y="0"/>
          <a:ext cx="0" cy="0"/>
          <a:chOff x="0" y="0"/>
          <a:chExt cx="0" cy="0"/>
        </a:xfrm>
      </p:grpSpPr>
      <p:sp>
        <p:nvSpPr>
          <p:cNvPr id="377" name="Google Shape;377;p10"/>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8" name="Google Shape;378;p10"/>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fmla="val 100000" name="adj"/>
            </a:avLst>
          </a:prstGeom>
          <a:solidFill>
            <a:srgbClr val="AFF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0"/>
          <p:cNvSpPr/>
          <p:nvPr/>
        </p:nvSpPr>
        <p:spPr>
          <a:xfrm rot="8100000">
            <a:off x="6038981" y="4536819"/>
            <a:ext cx="122612" cy="122612"/>
          </a:xfrm>
          <a:prstGeom prst="teardrop">
            <a:avLst>
              <a:gd fmla="val 100000" name="adj"/>
            </a:avLst>
          </a:prstGeom>
          <a:noFill/>
          <a:ln cap="flat" cmpd="sng" w="28575">
            <a:solidFill>
              <a:srgbClr val="00CE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0"/>
          <p:cNvSpPr/>
          <p:nvPr/>
        </p:nvSpPr>
        <p:spPr>
          <a:xfrm rot="8100000">
            <a:off x="7181981" y="4570169"/>
            <a:ext cx="122612" cy="122612"/>
          </a:xfrm>
          <a:prstGeom prst="teardrop">
            <a:avLst>
              <a:gd fmla="val 100000" name="adj"/>
            </a:avLst>
          </a:prstGeom>
          <a:solidFill>
            <a:srgbClr val="00C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384" name="Google Shape;384;p10"/>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385" name="Google Shape;385;p10"/>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386" name="Google Shape;386;p10"/>
          <p:cNvGrpSpPr/>
          <p:nvPr/>
        </p:nvGrpSpPr>
        <p:grpSpPr>
          <a:xfrm>
            <a:off x="-42837" y="4443488"/>
            <a:ext cx="9229575" cy="642787"/>
            <a:chOff x="-42837" y="4443488"/>
            <a:chExt cx="9229575" cy="642787"/>
          </a:xfrm>
        </p:grpSpPr>
        <p:sp>
          <p:nvSpPr>
            <p:cNvPr id="387" name="Google Shape;387;p10"/>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0"/>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0"/>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0"/>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0"/>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0"/>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0"/>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0"/>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0"/>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0"/>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0"/>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0"/>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0"/>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0"/>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0"/>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0"/>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0"/>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10"/>
          <p:cNvSpPr/>
          <p:nvPr/>
        </p:nvSpPr>
        <p:spPr>
          <a:xfrm>
            <a:off x="2990700" y="45862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0"/>
          <p:cNvSpPr/>
          <p:nvPr/>
        </p:nvSpPr>
        <p:spPr>
          <a:xfrm>
            <a:off x="1085700" y="48719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0"/>
          <p:cNvSpPr/>
          <p:nvPr/>
        </p:nvSpPr>
        <p:spPr>
          <a:xfrm>
            <a:off x="4895700" y="45160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0"/>
          <p:cNvSpPr/>
          <p:nvPr/>
        </p:nvSpPr>
        <p:spPr>
          <a:xfrm rot="8100000">
            <a:off x="8699949" y="4329169"/>
            <a:ext cx="122612" cy="122612"/>
          </a:xfrm>
          <a:prstGeom prst="teardrop">
            <a:avLst>
              <a:gd fmla="val 100000" name="adj"/>
            </a:avLst>
          </a:prstGeom>
          <a:noFill/>
          <a:ln cap="flat" cmpd="sng" w="28575">
            <a:solidFill>
              <a:srgbClr val="AFF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0"/>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8" name="Google Shape;8;p1"/>
            <p:cNvCxnSpPr/>
            <p:nvPr/>
          </p:nvCxnSpPr>
          <p:spPr>
            <a:xfrm>
              <a:off x="1524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9" name="Google Shape;9;p1"/>
            <p:cNvCxnSpPr/>
            <p:nvPr/>
          </p:nvCxnSpPr>
          <p:spPr>
            <a:xfrm>
              <a:off x="2286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0" name="Google Shape;10;p1"/>
            <p:cNvCxnSpPr/>
            <p:nvPr/>
          </p:nvCxnSpPr>
          <p:spPr>
            <a:xfrm>
              <a:off x="3048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1" name="Google Shape;11;p1"/>
            <p:cNvCxnSpPr/>
            <p:nvPr/>
          </p:nvCxnSpPr>
          <p:spPr>
            <a:xfrm>
              <a:off x="3810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2" name="Google Shape;12;p1"/>
            <p:cNvCxnSpPr/>
            <p:nvPr/>
          </p:nvCxnSpPr>
          <p:spPr>
            <a:xfrm>
              <a:off x="4572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3" name="Google Shape;13;p1"/>
            <p:cNvCxnSpPr/>
            <p:nvPr/>
          </p:nvCxnSpPr>
          <p:spPr>
            <a:xfrm>
              <a:off x="5334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4" name="Google Shape;14;p1"/>
            <p:cNvCxnSpPr/>
            <p:nvPr/>
          </p:nvCxnSpPr>
          <p:spPr>
            <a:xfrm>
              <a:off x="6096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5" name="Google Shape;15;p1"/>
            <p:cNvCxnSpPr/>
            <p:nvPr/>
          </p:nvCxnSpPr>
          <p:spPr>
            <a:xfrm>
              <a:off x="6858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6" name="Google Shape;16;p1"/>
            <p:cNvCxnSpPr/>
            <p:nvPr/>
          </p:nvCxnSpPr>
          <p:spPr>
            <a:xfrm>
              <a:off x="7620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7" name="Google Shape;17;p1"/>
            <p:cNvCxnSpPr/>
            <p:nvPr/>
          </p:nvCxnSpPr>
          <p:spPr>
            <a:xfrm>
              <a:off x="8382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8" name="Google Shape;18;p1"/>
            <p:cNvCxnSpPr/>
            <p:nvPr/>
          </p:nvCxnSpPr>
          <p:spPr>
            <a:xfrm>
              <a:off x="381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19" name="Google Shape;19;p1"/>
            <p:cNvCxnSpPr/>
            <p:nvPr/>
          </p:nvCxnSpPr>
          <p:spPr>
            <a:xfrm>
              <a:off x="1143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0" name="Google Shape;20;p1"/>
            <p:cNvCxnSpPr/>
            <p:nvPr/>
          </p:nvCxnSpPr>
          <p:spPr>
            <a:xfrm>
              <a:off x="1905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1" name="Google Shape;21;p1"/>
            <p:cNvCxnSpPr/>
            <p:nvPr/>
          </p:nvCxnSpPr>
          <p:spPr>
            <a:xfrm>
              <a:off x="2667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2" name="Google Shape;22;p1"/>
            <p:cNvCxnSpPr/>
            <p:nvPr/>
          </p:nvCxnSpPr>
          <p:spPr>
            <a:xfrm>
              <a:off x="3429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3" name="Google Shape;23;p1"/>
            <p:cNvCxnSpPr/>
            <p:nvPr/>
          </p:nvCxnSpPr>
          <p:spPr>
            <a:xfrm>
              <a:off x="4191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4" name="Google Shape;24;p1"/>
            <p:cNvCxnSpPr/>
            <p:nvPr/>
          </p:nvCxnSpPr>
          <p:spPr>
            <a:xfrm>
              <a:off x="4953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5" name="Google Shape;25;p1"/>
            <p:cNvCxnSpPr/>
            <p:nvPr/>
          </p:nvCxnSpPr>
          <p:spPr>
            <a:xfrm>
              <a:off x="5715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6" name="Google Shape;26;p1"/>
            <p:cNvCxnSpPr/>
            <p:nvPr/>
          </p:nvCxnSpPr>
          <p:spPr>
            <a:xfrm>
              <a:off x="6477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7" name="Google Shape;27;p1"/>
            <p:cNvCxnSpPr/>
            <p:nvPr/>
          </p:nvCxnSpPr>
          <p:spPr>
            <a:xfrm>
              <a:off x="7239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8" name="Google Shape;28;p1"/>
            <p:cNvCxnSpPr/>
            <p:nvPr/>
          </p:nvCxnSpPr>
          <p:spPr>
            <a:xfrm>
              <a:off x="8001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9" name="Google Shape;29;p1"/>
            <p:cNvCxnSpPr/>
            <p:nvPr/>
          </p:nvCxnSpPr>
          <p:spPr>
            <a:xfrm>
              <a:off x="8763000" y="-18750"/>
              <a:ext cx="0" cy="5181000"/>
            </a:xfrm>
            <a:prstGeom prst="straightConnector1">
              <a:avLst/>
            </a:prstGeom>
            <a:noFill/>
            <a:ln cap="flat" cmpd="sng" w="9525">
              <a:solidFill>
                <a:srgbClr val="F3F3F3"/>
              </a:solidFill>
              <a:prstDash val="dash"/>
              <a:round/>
              <a:headEnd len="med" w="med" type="none"/>
              <a:tailEnd len="med" w="med" type="none"/>
            </a:ln>
          </p:spPr>
        </p:cxnSp>
      </p:grpSp>
      <p:sp>
        <p:nvSpPr>
          <p:cNvPr id="30" name="Google Shape;30;p1"/>
          <p:cNvSpPr txBox="1"/>
          <p:nvPr>
            <p:ph type="title"/>
          </p:nvPr>
        </p:nvSpPr>
        <p:spPr>
          <a:xfrm>
            <a:off x="1047750" y="634125"/>
            <a:ext cx="6996600" cy="7158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b="1" sz="2000">
                <a:solidFill>
                  <a:srgbClr val="00CEF6"/>
                </a:solidFill>
                <a:latin typeface="Oswald"/>
                <a:ea typeface="Oswald"/>
                <a:cs typeface="Oswald"/>
                <a:sym typeface="Oswald"/>
              </a:defRPr>
            </a:lvl9pPr>
          </a:lstStyle>
          <a:p/>
        </p:txBody>
      </p:sp>
      <p:sp>
        <p:nvSpPr>
          <p:cNvPr id="31" name="Google Shape;31;p1"/>
          <p:cNvSpPr txBox="1"/>
          <p:nvPr>
            <p:ph idx="1" type="body"/>
          </p:nvPr>
        </p:nvSpPr>
        <p:spPr>
          <a:xfrm>
            <a:off x="1075850" y="1540175"/>
            <a:ext cx="6996600" cy="19221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indent="-342900" lvl="1" marL="9144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indent="-342900" lvl="2" marL="13716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indent="-342900" lvl="3" marL="18288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indent="-342900" lvl="4" marL="22860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indent="-342900" lvl="5" marL="27432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indent="-342900" lvl="6" marL="32004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indent="-342900" lvl="7" marL="36576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indent="-342900" lvl="8" marL="41148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p:txBody>
      </p:sp>
      <p:sp>
        <p:nvSpPr>
          <p:cNvPr id="32" name="Google Shape;32;p1"/>
          <p:cNvSpPr txBox="1"/>
          <p:nvPr>
            <p:ph idx="12" type="sldNum"/>
          </p:nvPr>
        </p:nvSpPr>
        <p:spPr>
          <a:xfrm>
            <a:off x="8556775" y="4826200"/>
            <a:ext cx="548700" cy="317400"/>
          </a:xfrm>
          <a:prstGeom prst="rect">
            <a:avLst/>
          </a:prstGeom>
          <a:noFill/>
          <a:ln>
            <a:noFill/>
          </a:ln>
        </p:spPr>
        <p:txBody>
          <a:bodyPr anchorCtr="0" anchor="t" bIns="91425" lIns="91425" spcFirstLastPara="1" rIns="91425" wrap="square" tIns="91425">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3"/>
          <p:cNvSpPr txBox="1"/>
          <p:nvPr>
            <p:ph type="ctrTitle"/>
          </p:nvPr>
        </p:nvSpPr>
        <p:spPr>
          <a:xfrm>
            <a:off x="1287975" y="2800875"/>
            <a:ext cx="71703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Modern Benford’s Law </a:t>
            </a:r>
            <a:endParaRPr/>
          </a:p>
        </p:txBody>
      </p:sp>
      <p:sp>
        <p:nvSpPr>
          <p:cNvPr id="465" name="Google Shape;465;p13"/>
          <p:cNvSpPr txBox="1"/>
          <p:nvPr>
            <p:ph type="ctrTitle"/>
          </p:nvPr>
        </p:nvSpPr>
        <p:spPr>
          <a:xfrm>
            <a:off x="3098175" y="3733875"/>
            <a:ext cx="5061600" cy="226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200"/>
              <a:t>Daniel McCarville • Manager, Audit Analytics &amp; Automation</a:t>
            </a:r>
            <a:r>
              <a:rPr lang="en" sz="1200">
                <a:solidFill>
                  <a:schemeClr val="lt1"/>
                </a:solidFill>
              </a:rPr>
              <a:t>• Arch Capital</a:t>
            </a:r>
            <a:r>
              <a:rPr lang="en" sz="1200"/>
              <a:t> </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2"/>
          <p:cNvSpPr txBox="1"/>
          <p:nvPr>
            <p:ph idx="12" type="sldNum"/>
          </p:nvPr>
        </p:nvSpPr>
        <p:spPr>
          <a:xfrm>
            <a:off x="9423061" y="5310955"/>
            <a:ext cx="667800" cy="386400"/>
          </a:xfrm>
          <a:prstGeom prst="rect">
            <a:avLst/>
          </a:prstGeom>
        </p:spPr>
        <p:txBody>
          <a:bodyPr anchorCtr="0" anchor="t" bIns="111275" lIns="111275" spcFirstLastPara="1" rIns="111275" wrap="square" tIns="111275">
            <a:noAutofit/>
          </a:bodyPr>
          <a:lstStyle/>
          <a:p>
            <a:pPr indent="0" lvl="0" marL="0" rtl="0" algn="r">
              <a:spcBef>
                <a:spcPts val="0"/>
              </a:spcBef>
              <a:spcAft>
                <a:spcPts val="0"/>
              </a:spcAft>
              <a:buNone/>
            </a:pPr>
            <a:fld id="{00000000-1234-1234-1234-123412341234}" type="slidenum">
              <a:rPr lang="en" sz="1217"/>
              <a:t>‹#›</a:t>
            </a:fld>
            <a:endParaRPr sz="1217"/>
          </a:p>
        </p:txBody>
      </p:sp>
      <p:grpSp>
        <p:nvGrpSpPr>
          <p:cNvPr id="536" name="Google Shape;536;p22"/>
          <p:cNvGrpSpPr/>
          <p:nvPr/>
        </p:nvGrpSpPr>
        <p:grpSpPr>
          <a:xfrm>
            <a:off x="946964" y="3769515"/>
            <a:ext cx="7252047" cy="783268"/>
            <a:chOff x="1593000" y="2322568"/>
            <a:chExt cx="5957975" cy="643500"/>
          </a:xfrm>
        </p:grpSpPr>
        <p:sp>
          <p:nvSpPr>
            <p:cNvPr id="537" name="Google Shape;537;p22"/>
            <p:cNvSpPr/>
            <p:nvPr/>
          </p:nvSpPr>
          <p:spPr>
            <a:xfrm>
              <a:off x="3728375" y="2322568"/>
              <a:ext cx="3822600" cy="643500"/>
            </a:xfrm>
            <a:prstGeom prst="rect">
              <a:avLst/>
            </a:prstGeom>
            <a:solidFill>
              <a:srgbClr val="EEEEE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38" name="Google Shape;538;p22"/>
            <p:cNvSpPr/>
            <p:nvPr/>
          </p:nvSpPr>
          <p:spPr>
            <a:xfrm flipH="1">
              <a:off x="2283025" y="2322575"/>
              <a:ext cx="1844400" cy="642600"/>
            </a:xfrm>
            <a:prstGeom prst="rect">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39" name="Google Shape;539;p22"/>
            <p:cNvSpPr/>
            <p:nvPr/>
          </p:nvSpPr>
          <p:spPr>
            <a:xfrm rot="-5400000">
              <a:off x="3501574" y="1934671"/>
              <a:ext cx="643356" cy="1419149"/>
            </a:xfrm>
            <a:prstGeom prst="flowChartOffpageConnector">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40" name="Google Shape;540;p22"/>
            <p:cNvSpPr/>
            <p:nvPr/>
          </p:nvSpPr>
          <p:spPr>
            <a:xfrm>
              <a:off x="2342625" y="2399951"/>
              <a:ext cx="1940700" cy="495900"/>
            </a:xfrm>
            <a:prstGeom prst="rect">
              <a:avLst/>
            </a:prstGeom>
            <a:noFill/>
            <a:ln>
              <a:noFill/>
            </a:ln>
          </p:spPr>
          <p:txBody>
            <a:bodyPr anchorCtr="0" anchor="ctr" bIns="111275" lIns="111275" spcFirstLastPara="1" rIns="111275" wrap="square" tIns="111275">
              <a:noAutofit/>
            </a:bodyPr>
            <a:lstStyle/>
            <a:p>
              <a:pPr indent="0" lvl="0" marL="0" rtl="0" algn="l">
                <a:lnSpc>
                  <a:spcPct val="115000"/>
                </a:lnSpc>
                <a:spcBef>
                  <a:spcPts val="0"/>
                </a:spcBef>
                <a:spcAft>
                  <a:spcPts val="0"/>
                </a:spcAft>
                <a:buNone/>
              </a:pPr>
              <a:r>
                <a:rPr lang="en" sz="1217">
                  <a:solidFill>
                    <a:srgbClr val="FFFFFF"/>
                  </a:solidFill>
                  <a:latin typeface="Roboto Medium"/>
                  <a:ea typeface="Roboto Medium"/>
                  <a:cs typeface="Roboto Medium"/>
                  <a:sym typeface="Roboto Medium"/>
                </a:rPr>
                <a:t>Fabricated Data</a:t>
              </a:r>
              <a:endParaRPr sz="1217">
                <a:solidFill>
                  <a:srgbClr val="FFFFFF"/>
                </a:solidFill>
                <a:latin typeface="Roboto"/>
                <a:ea typeface="Roboto"/>
                <a:cs typeface="Roboto"/>
                <a:sym typeface="Roboto"/>
              </a:endParaRPr>
            </a:p>
          </p:txBody>
        </p:sp>
        <p:sp>
          <p:nvSpPr>
            <p:cNvPr id="541" name="Google Shape;541;p22"/>
            <p:cNvSpPr/>
            <p:nvPr/>
          </p:nvSpPr>
          <p:spPr>
            <a:xfrm>
              <a:off x="1593000" y="2322568"/>
              <a:ext cx="690000" cy="642300"/>
            </a:xfrm>
            <a:prstGeom prst="rect">
              <a:avLst/>
            </a:prstGeom>
            <a:solidFill>
              <a:srgbClr val="B02B20"/>
            </a:solidFill>
            <a:ln>
              <a:noFill/>
            </a:ln>
            <a:effectLst>
              <a:outerShdw blurRad="86952" rotWithShape="0" algn="bl" dir="2700000" dist="34781">
                <a:srgbClr val="000000">
                  <a:alpha val="17000"/>
                </a:srgbClr>
              </a:outerShdw>
            </a:effectLst>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42" name="Google Shape;542;p22"/>
            <p:cNvSpPr/>
            <p:nvPr/>
          </p:nvSpPr>
          <p:spPr>
            <a:xfrm>
              <a:off x="1593000" y="2322575"/>
              <a:ext cx="690000" cy="642600"/>
            </a:xfrm>
            <a:prstGeom prst="rect">
              <a:avLst/>
            </a:prstGeom>
            <a:solidFill>
              <a:srgbClr val="BE2F22"/>
            </a:solidFill>
            <a:ln>
              <a:noFill/>
            </a:ln>
          </p:spPr>
          <p:txBody>
            <a:bodyPr anchorCtr="0" anchor="ctr" bIns="111275" lIns="111275" spcFirstLastPara="1" rIns="111275" wrap="square" tIns="111275">
              <a:noAutofit/>
            </a:bodyPr>
            <a:lstStyle/>
            <a:p>
              <a:pPr indent="0" lvl="0" marL="0" rtl="0" algn="ctr">
                <a:spcBef>
                  <a:spcPts val="0"/>
                </a:spcBef>
                <a:spcAft>
                  <a:spcPts val="0"/>
                </a:spcAft>
                <a:buNone/>
              </a:pPr>
              <a:r>
                <a:rPr lang="en" sz="3165">
                  <a:solidFill>
                    <a:srgbClr val="FFFFFF"/>
                  </a:solidFill>
                  <a:latin typeface="Roboto Thin"/>
                  <a:ea typeface="Roboto Thin"/>
                  <a:cs typeface="Roboto Thin"/>
                  <a:sym typeface="Roboto Thin"/>
                </a:rPr>
                <a:t>05</a:t>
              </a:r>
              <a:endParaRPr sz="3165">
                <a:solidFill>
                  <a:srgbClr val="FFFFFF"/>
                </a:solidFill>
                <a:latin typeface="Roboto Thin"/>
                <a:ea typeface="Roboto Thin"/>
                <a:cs typeface="Roboto Thin"/>
                <a:sym typeface="Roboto Thin"/>
              </a:endParaRPr>
            </a:p>
          </p:txBody>
        </p:sp>
        <p:sp>
          <p:nvSpPr>
            <p:cNvPr id="543" name="Google Shape;543;p22"/>
            <p:cNvSpPr/>
            <p:nvPr/>
          </p:nvSpPr>
          <p:spPr>
            <a:xfrm>
              <a:off x="4387850" y="2323750"/>
              <a:ext cx="2971200" cy="642300"/>
            </a:xfrm>
            <a:prstGeom prst="rect">
              <a:avLst/>
            </a:prstGeom>
            <a:noFill/>
            <a:ln>
              <a:noFill/>
            </a:ln>
          </p:spPr>
          <p:txBody>
            <a:bodyPr anchorCtr="0" anchor="ctr" bIns="111275" lIns="111275" spcFirstLastPara="1" rIns="111275" wrap="square" tIns="111275">
              <a:noAutofit/>
            </a:bodyPr>
            <a:lstStyle/>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AI generated images/data show smooth curves that don’t follow Benford’s Law</a:t>
              </a:r>
              <a:r>
                <a:rPr lang="en" sz="974">
                  <a:solidFill>
                    <a:srgbClr val="A7291E"/>
                  </a:solidFill>
                  <a:latin typeface="Roboto"/>
                  <a:ea typeface="Roboto"/>
                  <a:cs typeface="Roboto"/>
                  <a:sym typeface="Roboto"/>
                </a:rPr>
                <a:t> </a:t>
              </a:r>
              <a:endParaRPr sz="974">
                <a:solidFill>
                  <a:srgbClr val="A7291E"/>
                </a:solidFill>
                <a:latin typeface="Roboto"/>
                <a:ea typeface="Roboto"/>
                <a:cs typeface="Roboto"/>
                <a:sym typeface="Roboto"/>
              </a:endParaRPr>
            </a:p>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Invented numbers tend toward psychological “anchor” points like 5, 10, 99, etc.</a:t>
              </a:r>
              <a:endParaRPr sz="974">
                <a:solidFill>
                  <a:srgbClr val="A7291E"/>
                </a:solidFill>
                <a:latin typeface="Roboto"/>
                <a:ea typeface="Roboto"/>
                <a:cs typeface="Roboto"/>
                <a:sym typeface="Roboto"/>
              </a:endParaRPr>
            </a:p>
          </p:txBody>
        </p:sp>
      </p:grpSp>
      <p:grpSp>
        <p:nvGrpSpPr>
          <p:cNvPr id="544" name="Google Shape;544;p22"/>
          <p:cNvGrpSpPr/>
          <p:nvPr/>
        </p:nvGrpSpPr>
        <p:grpSpPr>
          <a:xfrm>
            <a:off x="963766" y="2972425"/>
            <a:ext cx="7252047" cy="783268"/>
            <a:chOff x="1593000" y="2322568"/>
            <a:chExt cx="5957975" cy="643500"/>
          </a:xfrm>
        </p:grpSpPr>
        <p:sp>
          <p:nvSpPr>
            <p:cNvPr id="545" name="Google Shape;545;p22"/>
            <p:cNvSpPr/>
            <p:nvPr/>
          </p:nvSpPr>
          <p:spPr>
            <a:xfrm>
              <a:off x="3728375" y="2322568"/>
              <a:ext cx="3822600" cy="643500"/>
            </a:xfrm>
            <a:prstGeom prst="rect">
              <a:avLst/>
            </a:prstGeom>
            <a:solidFill>
              <a:srgbClr val="EEEEE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46" name="Google Shape;546;p22"/>
            <p:cNvSpPr/>
            <p:nvPr/>
          </p:nvSpPr>
          <p:spPr>
            <a:xfrm flipH="1">
              <a:off x="2283025" y="2322575"/>
              <a:ext cx="1844400" cy="642600"/>
            </a:xfrm>
            <a:prstGeom prst="rect">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47" name="Google Shape;547;p22"/>
            <p:cNvSpPr/>
            <p:nvPr/>
          </p:nvSpPr>
          <p:spPr>
            <a:xfrm rot="-5400000">
              <a:off x="3501574" y="1934671"/>
              <a:ext cx="643356" cy="1419149"/>
            </a:xfrm>
            <a:prstGeom prst="flowChartOffpageConnector">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48" name="Google Shape;548;p22"/>
            <p:cNvSpPr/>
            <p:nvPr/>
          </p:nvSpPr>
          <p:spPr>
            <a:xfrm>
              <a:off x="2342625" y="2399951"/>
              <a:ext cx="1940700" cy="495900"/>
            </a:xfrm>
            <a:prstGeom prst="rect">
              <a:avLst/>
            </a:prstGeom>
            <a:noFill/>
            <a:ln>
              <a:noFill/>
            </a:ln>
          </p:spPr>
          <p:txBody>
            <a:bodyPr anchorCtr="0" anchor="ctr" bIns="111275" lIns="111275" spcFirstLastPara="1" rIns="111275" wrap="square" tIns="111275">
              <a:noAutofit/>
            </a:bodyPr>
            <a:lstStyle/>
            <a:p>
              <a:pPr indent="0" lvl="0" marL="0" rtl="0" algn="l">
                <a:lnSpc>
                  <a:spcPct val="115000"/>
                </a:lnSpc>
                <a:spcBef>
                  <a:spcPts val="0"/>
                </a:spcBef>
                <a:spcAft>
                  <a:spcPts val="0"/>
                </a:spcAft>
                <a:buNone/>
              </a:pPr>
              <a:r>
                <a:rPr lang="en" sz="1217">
                  <a:solidFill>
                    <a:srgbClr val="FFFFFF"/>
                  </a:solidFill>
                  <a:latin typeface="Roboto Medium"/>
                  <a:ea typeface="Roboto Medium"/>
                  <a:cs typeface="Roboto Medium"/>
                  <a:sym typeface="Roboto Medium"/>
                </a:rPr>
                <a:t>Hard or Soft Limits (either Minimum or Maximum)</a:t>
              </a:r>
              <a:endParaRPr sz="1217">
                <a:solidFill>
                  <a:srgbClr val="FFFFFF"/>
                </a:solidFill>
                <a:latin typeface="Roboto"/>
                <a:ea typeface="Roboto"/>
                <a:cs typeface="Roboto"/>
                <a:sym typeface="Roboto"/>
              </a:endParaRPr>
            </a:p>
          </p:txBody>
        </p:sp>
        <p:sp>
          <p:nvSpPr>
            <p:cNvPr id="549" name="Google Shape;549;p22"/>
            <p:cNvSpPr/>
            <p:nvPr/>
          </p:nvSpPr>
          <p:spPr>
            <a:xfrm>
              <a:off x="1593000" y="2322568"/>
              <a:ext cx="690000" cy="642300"/>
            </a:xfrm>
            <a:prstGeom prst="rect">
              <a:avLst/>
            </a:prstGeom>
            <a:solidFill>
              <a:srgbClr val="B02B20"/>
            </a:solidFill>
            <a:ln>
              <a:noFill/>
            </a:ln>
            <a:effectLst>
              <a:outerShdw blurRad="86952" rotWithShape="0" algn="bl" dir="2700000" dist="34781">
                <a:srgbClr val="000000">
                  <a:alpha val="17000"/>
                </a:srgbClr>
              </a:outerShdw>
            </a:effectLst>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50" name="Google Shape;550;p22"/>
            <p:cNvSpPr/>
            <p:nvPr/>
          </p:nvSpPr>
          <p:spPr>
            <a:xfrm>
              <a:off x="1593000" y="2322575"/>
              <a:ext cx="690000" cy="642600"/>
            </a:xfrm>
            <a:prstGeom prst="rect">
              <a:avLst/>
            </a:prstGeom>
            <a:solidFill>
              <a:srgbClr val="BE2F22"/>
            </a:solidFill>
            <a:ln>
              <a:noFill/>
            </a:ln>
          </p:spPr>
          <p:txBody>
            <a:bodyPr anchorCtr="0" anchor="ctr" bIns="111275" lIns="111275" spcFirstLastPara="1" rIns="111275" wrap="square" tIns="111275">
              <a:noAutofit/>
            </a:bodyPr>
            <a:lstStyle/>
            <a:p>
              <a:pPr indent="0" lvl="0" marL="0" rtl="0" algn="ctr">
                <a:spcBef>
                  <a:spcPts val="0"/>
                </a:spcBef>
                <a:spcAft>
                  <a:spcPts val="0"/>
                </a:spcAft>
                <a:buNone/>
              </a:pPr>
              <a:r>
                <a:rPr lang="en" sz="3165">
                  <a:solidFill>
                    <a:srgbClr val="FFFFFF"/>
                  </a:solidFill>
                  <a:latin typeface="Roboto Thin"/>
                  <a:ea typeface="Roboto Thin"/>
                  <a:cs typeface="Roboto Thin"/>
                  <a:sym typeface="Roboto Thin"/>
                </a:rPr>
                <a:t>04</a:t>
              </a:r>
              <a:endParaRPr sz="3165">
                <a:solidFill>
                  <a:srgbClr val="FFFFFF"/>
                </a:solidFill>
                <a:latin typeface="Roboto Thin"/>
                <a:ea typeface="Roboto Thin"/>
                <a:cs typeface="Roboto Thin"/>
                <a:sym typeface="Roboto Thin"/>
              </a:endParaRPr>
            </a:p>
          </p:txBody>
        </p:sp>
        <p:sp>
          <p:nvSpPr>
            <p:cNvPr id="551" name="Google Shape;551;p22"/>
            <p:cNvSpPr/>
            <p:nvPr/>
          </p:nvSpPr>
          <p:spPr>
            <a:xfrm>
              <a:off x="4387850" y="2323750"/>
              <a:ext cx="2971200" cy="642300"/>
            </a:xfrm>
            <a:prstGeom prst="rect">
              <a:avLst/>
            </a:prstGeom>
            <a:noFill/>
            <a:ln>
              <a:noFill/>
            </a:ln>
          </p:spPr>
          <p:txBody>
            <a:bodyPr anchorCtr="0" anchor="ctr" bIns="111275" lIns="111275" spcFirstLastPara="1" rIns="111275" wrap="square" tIns="111275">
              <a:noAutofit/>
            </a:bodyPr>
            <a:lstStyle/>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Maximum: too much right below the threshold, too little after.</a:t>
              </a:r>
              <a:r>
                <a:rPr lang="en" sz="974">
                  <a:solidFill>
                    <a:srgbClr val="A7291E"/>
                  </a:solidFill>
                  <a:latin typeface="Roboto"/>
                  <a:ea typeface="Roboto"/>
                  <a:cs typeface="Roboto"/>
                  <a:sym typeface="Roboto"/>
                </a:rPr>
                <a:t> </a:t>
              </a:r>
              <a:endParaRPr sz="974">
                <a:solidFill>
                  <a:srgbClr val="A7291E"/>
                </a:solidFill>
                <a:latin typeface="Roboto"/>
                <a:ea typeface="Roboto"/>
                <a:cs typeface="Roboto"/>
                <a:sym typeface="Roboto"/>
              </a:endParaRPr>
            </a:p>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Minimum: too much right after the threshold, too little below. </a:t>
              </a:r>
              <a:endParaRPr sz="974">
                <a:solidFill>
                  <a:srgbClr val="A7291E"/>
                </a:solidFill>
                <a:latin typeface="Roboto"/>
                <a:ea typeface="Roboto"/>
                <a:cs typeface="Roboto"/>
                <a:sym typeface="Roboto"/>
              </a:endParaRPr>
            </a:p>
          </p:txBody>
        </p:sp>
      </p:grpSp>
      <p:grpSp>
        <p:nvGrpSpPr>
          <p:cNvPr id="552" name="Google Shape;552;p22"/>
          <p:cNvGrpSpPr/>
          <p:nvPr/>
        </p:nvGrpSpPr>
        <p:grpSpPr>
          <a:xfrm>
            <a:off x="946964" y="2175303"/>
            <a:ext cx="7252047" cy="783268"/>
            <a:chOff x="1593000" y="2322568"/>
            <a:chExt cx="5957975" cy="643500"/>
          </a:xfrm>
        </p:grpSpPr>
        <p:sp>
          <p:nvSpPr>
            <p:cNvPr id="553" name="Google Shape;553;p22"/>
            <p:cNvSpPr/>
            <p:nvPr/>
          </p:nvSpPr>
          <p:spPr>
            <a:xfrm>
              <a:off x="3728375" y="2322568"/>
              <a:ext cx="3822600" cy="643500"/>
            </a:xfrm>
            <a:prstGeom prst="rect">
              <a:avLst/>
            </a:prstGeom>
            <a:solidFill>
              <a:srgbClr val="EEEEE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54" name="Google Shape;554;p22"/>
            <p:cNvSpPr/>
            <p:nvPr/>
          </p:nvSpPr>
          <p:spPr>
            <a:xfrm flipH="1">
              <a:off x="2283025" y="2322575"/>
              <a:ext cx="1844400" cy="642600"/>
            </a:xfrm>
            <a:prstGeom prst="rect">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55" name="Google Shape;555;p22"/>
            <p:cNvSpPr/>
            <p:nvPr/>
          </p:nvSpPr>
          <p:spPr>
            <a:xfrm rot="-5400000">
              <a:off x="3501574" y="1934671"/>
              <a:ext cx="643356" cy="1419149"/>
            </a:xfrm>
            <a:prstGeom prst="flowChartOffpageConnector">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56" name="Google Shape;556;p22"/>
            <p:cNvSpPr/>
            <p:nvPr/>
          </p:nvSpPr>
          <p:spPr>
            <a:xfrm>
              <a:off x="2342625" y="2399951"/>
              <a:ext cx="1940700" cy="495900"/>
            </a:xfrm>
            <a:prstGeom prst="rect">
              <a:avLst/>
            </a:prstGeom>
            <a:noFill/>
            <a:ln>
              <a:noFill/>
            </a:ln>
          </p:spPr>
          <p:txBody>
            <a:bodyPr anchorCtr="0" anchor="ctr" bIns="111275" lIns="111275" spcFirstLastPara="1" rIns="111275" wrap="square" tIns="111275">
              <a:noAutofit/>
            </a:bodyPr>
            <a:lstStyle/>
            <a:p>
              <a:pPr indent="0" lvl="0" marL="0" rtl="0" algn="l">
                <a:lnSpc>
                  <a:spcPct val="115000"/>
                </a:lnSpc>
                <a:spcBef>
                  <a:spcPts val="0"/>
                </a:spcBef>
                <a:spcAft>
                  <a:spcPts val="0"/>
                </a:spcAft>
                <a:buNone/>
              </a:pPr>
              <a:r>
                <a:rPr lang="en" sz="1217">
                  <a:solidFill>
                    <a:srgbClr val="FFFFFF"/>
                  </a:solidFill>
                  <a:latin typeface="Roboto Medium"/>
                  <a:ea typeface="Roboto Medium"/>
                  <a:cs typeface="Roboto Medium"/>
                  <a:sym typeface="Roboto Medium"/>
                </a:rPr>
                <a:t>Imprecision or Improper Rounding</a:t>
              </a:r>
              <a:endParaRPr sz="1217">
                <a:solidFill>
                  <a:srgbClr val="FFFFFF"/>
                </a:solidFill>
                <a:latin typeface="Roboto"/>
                <a:ea typeface="Roboto"/>
                <a:cs typeface="Roboto"/>
                <a:sym typeface="Roboto"/>
              </a:endParaRPr>
            </a:p>
          </p:txBody>
        </p:sp>
        <p:sp>
          <p:nvSpPr>
            <p:cNvPr id="557" name="Google Shape;557;p22"/>
            <p:cNvSpPr/>
            <p:nvPr/>
          </p:nvSpPr>
          <p:spPr>
            <a:xfrm>
              <a:off x="1593000" y="2322568"/>
              <a:ext cx="690000" cy="642300"/>
            </a:xfrm>
            <a:prstGeom prst="rect">
              <a:avLst/>
            </a:prstGeom>
            <a:solidFill>
              <a:srgbClr val="B02B20"/>
            </a:solidFill>
            <a:ln>
              <a:noFill/>
            </a:ln>
            <a:effectLst>
              <a:outerShdw blurRad="86952" rotWithShape="0" algn="bl" dir="2700000" dist="34781">
                <a:srgbClr val="000000">
                  <a:alpha val="17000"/>
                </a:srgbClr>
              </a:outerShdw>
            </a:effectLst>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58" name="Google Shape;558;p22"/>
            <p:cNvSpPr/>
            <p:nvPr/>
          </p:nvSpPr>
          <p:spPr>
            <a:xfrm>
              <a:off x="1593000" y="2322575"/>
              <a:ext cx="690000" cy="642600"/>
            </a:xfrm>
            <a:prstGeom prst="rect">
              <a:avLst/>
            </a:prstGeom>
            <a:solidFill>
              <a:srgbClr val="BE2F22"/>
            </a:solidFill>
            <a:ln>
              <a:noFill/>
            </a:ln>
          </p:spPr>
          <p:txBody>
            <a:bodyPr anchorCtr="0" anchor="ctr" bIns="111275" lIns="111275" spcFirstLastPara="1" rIns="111275" wrap="square" tIns="111275">
              <a:noAutofit/>
            </a:bodyPr>
            <a:lstStyle/>
            <a:p>
              <a:pPr indent="0" lvl="0" marL="0" rtl="0" algn="ctr">
                <a:spcBef>
                  <a:spcPts val="0"/>
                </a:spcBef>
                <a:spcAft>
                  <a:spcPts val="0"/>
                </a:spcAft>
                <a:buNone/>
              </a:pPr>
              <a:r>
                <a:rPr lang="en" sz="3165">
                  <a:solidFill>
                    <a:srgbClr val="FFFFFF"/>
                  </a:solidFill>
                  <a:latin typeface="Roboto Thin"/>
                  <a:ea typeface="Roboto Thin"/>
                  <a:cs typeface="Roboto Thin"/>
                  <a:sym typeface="Roboto Thin"/>
                </a:rPr>
                <a:t>03</a:t>
              </a:r>
              <a:endParaRPr sz="3165">
                <a:solidFill>
                  <a:srgbClr val="FFFFFF"/>
                </a:solidFill>
                <a:latin typeface="Roboto Thin"/>
                <a:ea typeface="Roboto Thin"/>
                <a:cs typeface="Roboto Thin"/>
                <a:sym typeface="Roboto Thin"/>
              </a:endParaRPr>
            </a:p>
          </p:txBody>
        </p:sp>
        <p:sp>
          <p:nvSpPr>
            <p:cNvPr id="559" name="Google Shape;559;p22"/>
            <p:cNvSpPr/>
            <p:nvPr/>
          </p:nvSpPr>
          <p:spPr>
            <a:xfrm>
              <a:off x="4387850" y="2323750"/>
              <a:ext cx="2971200" cy="642300"/>
            </a:xfrm>
            <a:prstGeom prst="rect">
              <a:avLst/>
            </a:prstGeom>
            <a:noFill/>
            <a:ln>
              <a:noFill/>
            </a:ln>
          </p:spPr>
          <p:txBody>
            <a:bodyPr anchorCtr="0" anchor="ctr" bIns="111275" lIns="111275" spcFirstLastPara="1" rIns="111275" wrap="square" tIns="111275">
              <a:noAutofit/>
            </a:bodyPr>
            <a:lstStyle/>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Two-digit test especially helpful.</a:t>
              </a:r>
              <a:endParaRPr sz="974">
                <a:solidFill>
                  <a:srgbClr val="A7291E"/>
                </a:solidFill>
                <a:latin typeface="Roboto"/>
                <a:ea typeface="Roboto"/>
                <a:cs typeface="Roboto"/>
                <a:sym typeface="Roboto"/>
              </a:endParaRPr>
            </a:p>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Digits like 10, 20, 30, etc. will be too high.</a:t>
              </a:r>
              <a:endParaRPr sz="974">
                <a:solidFill>
                  <a:srgbClr val="A7291E"/>
                </a:solidFill>
                <a:latin typeface="Roboto"/>
                <a:ea typeface="Roboto"/>
                <a:cs typeface="Roboto"/>
                <a:sym typeface="Roboto"/>
              </a:endParaRPr>
            </a:p>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Sometimes people round to other amounts - like $25</a:t>
              </a:r>
              <a:r>
                <a:rPr lang="en" sz="974">
                  <a:solidFill>
                    <a:srgbClr val="A7291E"/>
                  </a:solidFill>
                  <a:latin typeface="Roboto"/>
                  <a:ea typeface="Roboto"/>
                  <a:cs typeface="Roboto"/>
                  <a:sym typeface="Roboto"/>
                </a:rPr>
                <a:t> </a:t>
              </a:r>
              <a:endParaRPr sz="974">
                <a:solidFill>
                  <a:srgbClr val="A7291E"/>
                </a:solidFill>
                <a:latin typeface="Roboto"/>
                <a:ea typeface="Roboto"/>
                <a:cs typeface="Roboto"/>
                <a:sym typeface="Roboto"/>
              </a:endParaRPr>
            </a:p>
          </p:txBody>
        </p:sp>
      </p:grpSp>
      <p:grpSp>
        <p:nvGrpSpPr>
          <p:cNvPr id="560" name="Google Shape;560;p22"/>
          <p:cNvGrpSpPr/>
          <p:nvPr/>
        </p:nvGrpSpPr>
        <p:grpSpPr>
          <a:xfrm>
            <a:off x="946964" y="1378223"/>
            <a:ext cx="7252047" cy="783268"/>
            <a:chOff x="1593000" y="2322568"/>
            <a:chExt cx="5957975" cy="643500"/>
          </a:xfrm>
        </p:grpSpPr>
        <p:sp>
          <p:nvSpPr>
            <p:cNvPr id="561" name="Google Shape;561;p22"/>
            <p:cNvSpPr/>
            <p:nvPr/>
          </p:nvSpPr>
          <p:spPr>
            <a:xfrm>
              <a:off x="3728375" y="2322568"/>
              <a:ext cx="3822600" cy="643500"/>
            </a:xfrm>
            <a:prstGeom prst="rect">
              <a:avLst/>
            </a:prstGeom>
            <a:solidFill>
              <a:srgbClr val="EEEEE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62" name="Google Shape;562;p22"/>
            <p:cNvSpPr/>
            <p:nvPr/>
          </p:nvSpPr>
          <p:spPr>
            <a:xfrm flipH="1">
              <a:off x="2283025" y="2322575"/>
              <a:ext cx="1844400" cy="642600"/>
            </a:xfrm>
            <a:prstGeom prst="rect">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63" name="Google Shape;563;p22"/>
            <p:cNvSpPr/>
            <p:nvPr/>
          </p:nvSpPr>
          <p:spPr>
            <a:xfrm rot="-5400000">
              <a:off x="3501574" y="1934671"/>
              <a:ext cx="643356" cy="1419149"/>
            </a:xfrm>
            <a:prstGeom prst="flowChartOffpageConnector">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64" name="Google Shape;564;p22"/>
            <p:cNvSpPr/>
            <p:nvPr/>
          </p:nvSpPr>
          <p:spPr>
            <a:xfrm>
              <a:off x="2342625" y="2399951"/>
              <a:ext cx="1940700" cy="495900"/>
            </a:xfrm>
            <a:prstGeom prst="rect">
              <a:avLst/>
            </a:prstGeom>
            <a:noFill/>
            <a:ln>
              <a:noFill/>
            </a:ln>
          </p:spPr>
          <p:txBody>
            <a:bodyPr anchorCtr="0" anchor="ctr" bIns="111275" lIns="111275" spcFirstLastPara="1" rIns="111275" wrap="square" tIns="111275">
              <a:noAutofit/>
            </a:bodyPr>
            <a:lstStyle/>
            <a:p>
              <a:pPr indent="0" lvl="0" marL="0" rtl="0" algn="l">
                <a:lnSpc>
                  <a:spcPct val="115000"/>
                </a:lnSpc>
                <a:spcBef>
                  <a:spcPts val="0"/>
                </a:spcBef>
                <a:spcAft>
                  <a:spcPts val="0"/>
                </a:spcAft>
                <a:buNone/>
              </a:pPr>
              <a:r>
                <a:rPr lang="en" sz="1217">
                  <a:solidFill>
                    <a:srgbClr val="FFFFFF"/>
                  </a:solidFill>
                  <a:latin typeface="Roboto Medium"/>
                  <a:ea typeface="Roboto Medium"/>
                  <a:cs typeface="Roboto Medium"/>
                  <a:sym typeface="Roboto Medium"/>
                </a:rPr>
                <a:t>Duplication</a:t>
              </a:r>
              <a:endParaRPr sz="1217">
                <a:solidFill>
                  <a:srgbClr val="FFFFFF"/>
                </a:solidFill>
                <a:latin typeface="Roboto"/>
                <a:ea typeface="Roboto"/>
                <a:cs typeface="Roboto"/>
                <a:sym typeface="Roboto"/>
              </a:endParaRPr>
            </a:p>
          </p:txBody>
        </p:sp>
        <p:sp>
          <p:nvSpPr>
            <p:cNvPr id="565" name="Google Shape;565;p22"/>
            <p:cNvSpPr/>
            <p:nvPr/>
          </p:nvSpPr>
          <p:spPr>
            <a:xfrm>
              <a:off x="1593000" y="2322568"/>
              <a:ext cx="690000" cy="642300"/>
            </a:xfrm>
            <a:prstGeom prst="rect">
              <a:avLst/>
            </a:prstGeom>
            <a:solidFill>
              <a:srgbClr val="B02B20"/>
            </a:solidFill>
            <a:ln>
              <a:noFill/>
            </a:ln>
            <a:effectLst>
              <a:outerShdw blurRad="86952" rotWithShape="0" algn="bl" dir="2700000" dist="34781">
                <a:srgbClr val="000000">
                  <a:alpha val="17000"/>
                </a:srgbClr>
              </a:outerShdw>
            </a:effectLst>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66" name="Google Shape;566;p22"/>
            <p:cNvSpPr/>
            <p:nvPr/>
          </p:nvSpPr>
          <p:spPr>
            <a:xfrm>
              <a:off x="1593000" y="2322575"/>
              <a:ext cx="690000" cy="642600"/>
            </a:xfrm>
            <a:prstGeom prst="rect">
              <a:avLst/>
            </a:prstGeom>
            <a:solidFill>
              <a:srgbClr val="BE2F22"/>
            </a:solidFill>
            <a:ln>
              <a:noFill/>
            </a:ln>
          </p:spPr>
          <p:txBody>
            <a:bodyPr anchorCtr="0" anchor="ctr" bIns="111275" lIns="111275" spcFirstLastPara="1" rIns="111275" wrap="square" tIns="111275">
              <a:noAutofit/>
            </a:bodyPr>
            <a:lstStyle/>
            <a:p>
              <a:pPr indent="0" lvl="0" marL="0" rtl="0" algn="ctr">
                <a:spcBef>
                  <a:spcPts val="0"/>
                </a:spcBef>
                <a:spcAft>
                  <a:spcPts val="0"/>
                </a:spcAft>
                <a:buNone/>
              </a:pPr>
              <a:r>
                <a:rPr lang="en" sz="3165">
                  <a:solidFill>
                    <a:srgbClr val="FFFFFF"/>
                  </a:solidFill>
                  <a:latin typeface="Roboto Thin"/>
                  <a:ea typeface="Roboto Thin"/>
                  <a:cs typeface="Roboto Thin"/>
                  <a:sym typeface="Roboto Thin"/>
                </a:rPr>
                <a:t>02</a:t>
              </a:r>
              <a:endParaRPr sz="3165">
                <a:solidFill>
                  <a:srgbClr val="FFFFFF"/>
                </a:solidFill>
                <a:latin typeface="Roboto Thin"/>
                <a:ea typeface="Roboto Thin"/>
                <a:cs typeface="Roboto Thin"/>
                <a:sym typeface="Roboto Thin"/>
              </a:endParaRPr>
            </a:p>
          </p:txBody>
        </p:sp>
        <p:sp>
          <p:nvSpPr>
            <p:cNvPr id="567" name="Google Shape;567;p22"/>
            <p:cNvSpPr/>
            <p:nvPr/>
          </p:nvSpPr>
          <p:spPr>
            <a:xfrm>
              <a:off x="4387850" y="2323750"/>
              <a:ext cx="2971200" cy="642300"/>
            </a:xfrm>
            <a:prstGeom prst="rect">
              <a:avLst/>
            </a:prstGeom>
            <a:noFill/>
            <a:ln>
              <a:noFill/>
            </a:ln>
          </p:spPr>
          <p:txBody>
            <a:bodyPr anchorCtr="0" anchor="ctr" bIns="111275" lIns="111275" spcFirstLastPara="1" rIns="111275" wrap="square" tIns="111275">
              <a:noAutofit/>
            </a:bodyPr>
            <a:lstStyle/>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Large spike on a single digit</a:t>
              </a:r>
              <a:r>
                <a:rPr lang="en" sz="974">
                  <a:solidFill>
                    <a:srgbClr val="A7291E"/>
                  </a:solidFill>
                  <a:latin typeface="Roboto"/>
                  <a:ea typeface="Roboto"/>
                  <a:cs typeface="Roboto"/>
                  <a:sym typeface="Roboto"/>
                </a:rPr>
                <a:t> </a:t>
              </a:r>
              <a:endParaRPr sz="974">
                <a:solidFill>
                  <a:srgbClr val="A7291E"/>
                </a:solidFill>
                <a:latin typeface="Roboto"/>
                <a:ea typeface="Roboto"/>
                <a:cs typeface="Roboto"/>
                <a:sym typeface="Roboto"/>
              </a:endParaRPr>
            </a:p>
            <a:p>
              <a:pPr indent="0" lvl="0" marL="0" rtl="0" algn="l">
                <a:lnSpc>
                  <a:spcPct val="115000"/>
                </a:lnSpc>
                <a:spcBef>
                  <a:spcPts val="0"/>
                </a:spcBef>
                <a:spcAft>
                  <a:spcPts val="0"/>
                </a:spcAft>
                <a:buNone/>
              </a:pPr>
              <a:r>
                <a:t/>
              </a:r>
              <a:endParaRPr sz="974">
                <a:solidFill>
                  <a:srgbClr val="A7291E"/>
                </a:solidFill>
                <a:latin typeface="Roboto"/>
                <a:ea typeface="Roboto"/>
                <a:cs typeface="Roboto"/>
                <a:sym typeface="Roboto"/>
              </a:endParaRPr>
            </a:p>
          </p:txBody>
        </p:sp>
      </p:grpSp>
      <p:grpSp>
        <p:nvGrpSpPr>
          <p:cNvPr id="568" name="Google Shape;568;p22"/>
          <p:cNvGrpSpPr/>
          <p:nvPr/>
        </p:nvGrpSpPr>
        <p:grpSpPr>
          <a:xfrm>
            <a:off x="946964" y="581123"/>
            <a:ext cx="7252047" cy="783268"/>
            <a:chOff x="1593000" y="2322568"/>
            <a:chExt cx="5957975" cy="643500"/>
          </a:xfrm>
        </p:grpSpPr>
        <p:sp>
          <p:nvSpPr>
            <p:cNvPr id="569" name="Google Shape;569;p22"/>
            <p:cNvSpPr/>
            <p:nvPr/>
          </p:nvSpPr>
          <p:spPr>
            <a:xfrm>
              <a:off x="3728375" y="2322568"/>
              <a:ext cx="3822600" cy="643500"/>
            </a:xfrm>
            <a:prstGeom prst="rect">
              <a:avLst/>
            </a:prstGeom>
            <a:solidFill>
              <a:srgbClr val="EEEEE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70" name="Google Shape;570;p22"/>
            <p:cNvSpPr/>
            <p:nvPr/>
          </p:nvSpPr>
          <p:spPr>
            <a:xfrm flipH="1">
              <a:off x="2283025" y="2322575"/>
              <a:ext cx="1844400" cy="642600"/>
            </a:xfrm>
            <a:prstGeom prst="rect">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71" name="Google Shape;571;p22"/>
            <p:cNvSpPr/>
            <p:nvPr/>
          </p:nvSpPr>
          <p:spPr>
            <a:xfrm rot="-5400000">
              <a:off x="3501574" y="1934671"/>
              <a:ext cx="643356" cy="1419149"/>
            </a:xfrm>
            <a:prstGeom prst="flowChartOffpageConnector">
              <a:avLst/>
            </a:prstGeom>
            <a:solidFill>
              <a:srgbClr val="A7291E"/>
            </a:solidFill>
            <a:ln>
              <a:noFill/>
            </a:ln>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72" name="Google Shape;572;p22"/>
            <p:cNvSpPr/>
            <p:nvPr/>
          </p:nvSpPr>
          <p:spPr>
            <a:xfrm>
              <a:off x="2342625" y="2399951"/>
              <a:ext cx="1940700" cy="495900"/>
            </a:xfrm>
            <a:prstGeom prst="rect">
              <a:avLst/>
            </a:prstGeom>
            <a:noFill/>
            <a:ln>
              <a:noFill/>
            </a:ln>
          </p:spPr>
          <p:txBody>
            <a:bodyPr anchorCtr="0" anchor="ctr" bIns="111275" lIns="111275" spcFirstLastPara="1" rIns="111275" wrap="square" tIns="111275">
              <a:noAutofit/>
            </a:bodyPr>
            <a:lstStyle/>
            <a:p>
              <a:pPr indent="0" lvl="0" marL="0" rtl="0" algn="l">
                <a:lnSpc>
                  <a:spcPct val="115000"/>
                </a:lnSpc>
                <a:spcBef>
                  <a:spcPts val="0"/>
                </a:spcBef>
                <a:spcAft>
                  <a:spcPts val="0"/>
                </a:spcAft>
                <a:buNone/>
              </a:pPr>
              <a:r>
                <a:rPr lang="en" sz="1217">
                  <a:solidFill>
                    <a:srgbClr val="FFFFFF"/>
                  </a:solidFill>
                  <a:latin typeface="Roboto Medium"/>
                  <a:ea typeface="Roboto Medium"/>
                  <a:cs typeface="Roboto Medium"/>
                  <a:sym typeface="Roboto Medium"/>
                </a:rPr>
                <a:t>Missing Data</a:t>
              </a:r>
              <a:endParaRPr sz="1217">
                <a:solidFill>
                  <a:srgbClr val="FFFFFF"/>
                </a:solidFill>
                <a:latin typeface="Roboto"/>
                <a:ea typeface="Roboto"/>
                <a:cs typeface="Roboto"/>
                <a:sym typeface="Roboto"/>
              </a:endParaRPr>
            </a:p>
          </p:txBody>
        </p:sp>
        <p:sp>
          <p:nvSpPr>
            <p:cNvPr id="573" name="Google Shape;573;p22"/>
            <p:cNvSpPr/>
            <p:nvPr/>
          </p:nvSpPr>
          <p:spPr>
            <a:xfrm>
              <a:off x="1593000" y="2322568"/>
              <a:ext cx="690000" cy="642300"/>
            </a:xfrm>
            <a:prstGeom prst="rect">
              <a:avLst/>
            </a:prstGeom>
            <a:solidFill>
              <a:srgbClr val="B02B20"/>
            </a:solidFill>
            <a:ln>
              <a:noFill/>
            </a:ln>
            <a:effectLst>
              <a:outerShdw blurRad="86952" rotWithShape="0" algn="bl" dir="2700000" dist="34781">
                <a:srgbClr val="000000">
                  <a:alpha val="17000"/>
                </a:srgbClr>
              </a:outerShdw>
            </a:effectLst>
          </p:spPr>
          <p:txBody>
            <a:bodyPr anchorCtr="0" anchor="ctr" bIns="111275" lIns="111275" spcFirstLastPara="1" rIns="111275" wrap="square" tIns="111275">
              <a:noAutofit/>
            </a:bodyPr>
            <a:lstStyle/>
            <a:p>
              <a:pPr indent="0" lvl="0" marL="0" rtl="0" algn="l">
                <a:spcBef>
                  <a:spcPts val="0"/>
                </a:spcBef>
                <a:spcAft>
                  <a:spcPts val="0"/>
                </a:spcAft>
                <a:buNone/>
              </a:pPr>
              <a:r>
                <a:t/>
              </a:r>
              <a:endParaRPr/>
            </a:p>
          </p:txBody>
        </p:sp>
        <p:sp>
          <p:nvSpPr>
            <p:cNvPr id="574" name="Google Shape;574;p22"/>
            <p:cNvSpPr/>
            <p:nvPr/>
          </p:nvSpPr>
          <p:spPr>
            <a:xfrm>
              <a:off x="1593000" y="2322575"/>
              <a:ext cx="690000" cy="642600"/>
            </a:xfrm>
            <a:prstGeom prst="rect">
              <a:avLst/>
            </a:prstGeom>
            <a:solidFill>
              <a:srgbClr val="BE2F22"/>
            </a:solidFill>
            <a:ln>
              <a:noFill/>
            </a:ln>
          </p:spPr>
          <p:txBody>
            <a:bodyPr anchorCtr="0" anchor="ctr" bIns="111275" lIns="111275" spcFirstLastPara="1" rIns="111275" wrap="square" tIns="111275">
              <a:noAutofit/>
            </a:bodyPr>
            <a:lstStyle/>
            <a:p>
              <a:pPr indent="0" lvl="0" marL="0" rtl="0" algn="ctr">
                <a:spcBef>
                  <a:spcPts val="0"/>
                </a:spcBef>
                <a:spcAft>
                  <a:spcPts val="0"/>
                </a:spcAft>
                <a:buNone/>
              </a:pPr>
              <a:r>
                <a:rPr lang="en" sz="3165">
                  <a:solidFill>
                    <a:srgbClr val="FFFFFF"/>
                  </a:solidFill>
                  <a:latin typeface="Roboto Thin"/>
                  <a:ea typeface="Roboto Thin"/>
                  <a:cs typeface="Roboto Thin"/>
                  <a:sym typeface="Roboto Thin"/>
                </a:rPr>
                <a:t>01</a:t>
              </a:r>
              <a:endParaRPr sz="3165">
                <a:solidFill>
                  <a:srgbClr val="FFFFFF"/>
                </a:solidFill>
                <a:latin typeface="Roboto Thin"/>
                <a:ea typeface="Roboto Thin"/>
                <a:cs typeface="Roboto Thin"/>
                <a:sym typeface="Roboto Thin"/>
              </a:endParaRPr>
            </a:p>
          </p:txBody>
        </p:sp>
        <p:sp>
          <p:nvSpPr>
            <p:cNvPr id="575" name="Google Shape;575;p22"/>
            <p:cNvSpPr/>
            <p:nvPr/>
          </p:nvSpPr>
          <p:spPr>
            <a:xfrm>
              <a:off x="4387850" y="2323750"/>
              <a:ext cx="2971200" cy="642300"/>
            </a:xfrm>
            <a:prstGeom prst="rect">
              <a:avLst/>
            </a:prstGeom>
            <a:noFill/>
            <a:ln>
              <a:noFill/>
            </a:ln>
          </p:spPr>
          <p:txBody>
            <a:bodyPr anchorCtr="0" anchor="ctr" bIns="111275" lIns="111275" spcFirstLastPara="1" rIns="111275" wrap="square" tIns="111275">
              <a:noAutofit/>
            </a:bodyPr>
            <a:lstStyle/>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Previously saw this with Alaskan lakes data</a:t>
              </a:r>
              <a:r>
                <a:rPr lang="en" sz="974">
                  <a:solidFill>
                    <a:srgbClr val="A7291E"/>
                  </a:solidFill>
                  <a:latin typeface="Roboto"/>
                  <a:ea typeface="Roboto"/>
                  <a:cs typeface="Roboto"/>
                  <a:sym typeface="Roboto"/>
                </a:rPr>
                <a:t> </a:t>
              </a:r>
              <a:endParaRPr sz="974">
                <a:solidFill>
                  <a:srgbClr val="A7291E"/>
                </a:solidFill>
                <a:latin typeface="Roboto"/>
                <a:ea typeface="Roboto"/>
                <a:cs typeface="Roboto"/>
                <a:sym typeface="Roboto"/>
              </a:endParaRPr>
            </a:p>
            <a:p>
              <a:pPr indent="-340078" lvl="0" marL="556492" rtl="0" algn="l">
                <a:lnSpc>
                  <a:spcPct val="115000"/>
                </a:lnSpc>
                <a:spcBef>
                  <a:spcPts val="0"/>
                </a:spcBef>
                <a:spcAft>
                  <a:spcPts val="0"/>
                </a:spcAft>
                <a:buClr>
                  <a:srgbClr val="A7291E"/>
                </a:buClr>
                <a:buSzPts val="974"/>
                <a:buFont typeface="Roboto"/>
                <a:buChar char="●"/>
              </a:pPr>
              <a:r>
                <a:rPr lang="en" sz="974">
                  <a:solidFill>
                    <a:srgbClr val="A7291E"/>
                  </a:solidFill>
                  <a:latin typeface="Roboto"/>
                  <a:ea typeface="Roboto"/>
                  <a:cs typeface="Roboto"/>
                  <a:sym typeface="Roboto"/>
                </a:rPr>
                <a:t>Typically a range of digits (i.e, 1-2, or 10-15) will  be too low. All other digits slightly too high.</a:t>
              </a:r>
              <a:endParaRPr sz="974">
                <a:solidFill>
                  <a:srgbClr val="A7291E"/>
                </a:solidFill>
                <a:latin typeface="Roboto"/>
                <a:ea typeface="Roboto"/>
                <a:cs typeface="Roboto"/>
                <a:sym typeface="Roboto"/>
              </a:endParaRPr>
            </a:p>
          </p:txBody>
        </p:sp>
      </p:grpSp>
      <p:sp>
        <p:nvSpPr>
          <p:cNvPr id="576" name="Google Shape;576;p22"/>
          <p:cNvSpPr txBox="1"/>
          <p:nvPr>
            <p:ph idx="4294967295" type="title"/>
          </p:nvPr>
        </p:nvSpPr>
        <p:spPr>
          <a:xfrm>
            <a:off x="1073700" y="-148500"/>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GENERAL PURPOSE DATA QUALITY TOOL</a:t>
            </a:r>
            <a:endParaRPr>
              <a:solidFill>
                <a:srgbClr val="00CEF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3"/>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2" name="Google Shape;582;p23"/>
          <p:cNvSpPr txBox="1"/>
          <p:nvPr>
            <p:ph idx="4294967295" type="title"/>
          </p:nvPr>
        </p:nvSpPr>
        <p:spPr>
          <a:xfrm>
            <a:off x="1047750" y="1007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FRAUD OR NOT?</a:t>
            </a:r>
            <a:endParaRPr>
              <a:solidFill>
                <a:srgbClr val="00CEF6"/>
              </a:solidFill>
            </a:endParaRPr>
          </a:p>
        </p:txBody>
      </p:sp>
      <p:sp>
        <p:nvSpPr>
          <p:cNvPr id="583" name="Google Shape;583;p23"/>
          <p:cNvSpPr txBox="1"/>
          <p:nvPr/>
        </p:nvSpPr>
        <p:spPr>
          <a:xfrm>
            <a:off x="332500" y="880200"/>
            <a:ext cx="8835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28324A"/>
                </a:solidFill>
                <a:latin typeface="Source Sans Pro"/>
                <a:ea typeface="Source Sans Pro"/>
                <a:cs typeface="Source Sans Pro"/>
                <a:sym typeface="Source Sans Pro"/>
              </a:rPr>
              <a:t>Every result in Benford’s Law could be the result of fraud, error, or </a:t>
            </a:r>
            <a:r>
              <a:rPr lang="en" sz="2000">
                <a:solidFill>
                  <a:srgbClr val="28324A"/>
                </a:solidFill>
                <a:latin typeface="Source Sans Pro"/>
                <a:ea typeface="Source Sans Pro"/>
                <a:cs typeface="Source Sans Pro"/>
                <a:sym typeface="Source Sans Pro"/>
              </a:rPr>
              <a:t>legitimate</a:t>
            </a:r>
            <a:r>
              <a:rPr lang="en" sz="2000">
                <a:solidFill>
                  <a:srgbClr val="28324A"/>
                </a:solidFill>
                <a:latin typeface="Source Sans Pro"/>
                <a:ea typeface="Source Sans Pro"/>
                <a:cs typeface="Source Sans Pro"/>
                <a:sym typeface="Source Sans Pro"/>
              </a:rPr>
              <a:t> management </a:t>
            </a:r>
            <a:r>
              <a:rPr lang="en" sz="2000">
                <a:solidFill>
                  <a:srgbClr val="28324A"/>
                </a:solidFill>
                <a:latin typeface="Source Sans Pro"/>
                <a:ea typeface="Source Sans Pro"/>
                <a:cs typeface="Source Sans Pro"/>
                <a:sym typeface="Source Sans Pro"/>
              </a:rPr>
              <a:t>activity</a:t>
            </a:r>
            <a:r>
              <a:rPr lang="en" sz="2000">
                <a:solidFill>
                  <a:srgbClr val="28324A"/>
                </a:solidFill>
                <a:latin typeface="Source Sans Pro"/>
                <a:ea typeface="Source Sans Pro"/>
                <a:cs typeface="Source Sans Pro"/>
                <a:sym typeface="Source Sans Pro"/>
              </a:rPr>
              <a:t>.</a:t>
            </a:r>
            <a:endParaRPr sz="2000">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rPr lang="en" sz="2000">
                <a:solidFill>
                  <a:srgbClr val="28324A"/>
                </a:solidFill>
                <a:latin typeface="Source Sans Pro"/>
                <a:ea typeface="Source Sans Pro"/>
                <a:cs typeface="Source Sans Pro"/>
                <a:sym typeface="Source Sans Pro"/>
              </a:rPr>
              <a:t>You need to investigate results to determine if they are legitimate or not.</a:t>
            </a:r>
            <a:endParaRPr sz="2000">
              <a:solidFill>
                <a:srgbClr val="28324A"/>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4"/>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9" name="Google Shape;589;p24"/>
          <p:cNvSpPr txBox="1"/>
          <p:nvPr>
            <p:ph idx="4294967295" type="title"/>
          </p:nvPr>
        </p:nvSpPr>
        <p:spPr>
          <a:xfrm>
            <a:off x="1047750" y="1007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TIPS FOR FINDING FRAUD</a:t>
            </a:r>
            <a:endParaRPr>
              <a:solidFill>
                <a:srgbClr val="00CEF6"/>
              </a:solidFill>
            </a:endParaRPr>
          </a:p>
        </p:txBody>
      </p:sp>
      <p:grpSp>
        <p:nvGrpSpPr>
          <p:cNvPr id="590" name="Google Shape;590;p24"/>
          <p:cNvGrpSpPr/>
          <p:nvPr/>
        </p:nvGrpSpPr>
        <p:grpSpPr>
          <a:xfrm>
            <a:off x="2579256" y="816526"/>
            <a:ext cx="2582429" cy="3076573"/>
            <a:chOff x="3071457" y="2013875"/>
            <a:chExt cx="1944600" cy="1569600"/>
          </a:xfrm>
        </p:grpSpPr>
        <p:sp>
          <p:nvSpPr>
            <p:cNvPr id="591" name="Google Shape;591;p24"/>
            <p:cNvSpPr/>
            <p:nvPr/>
          </p:nvSpPr>
          <p:spPr>
            <a:xfrm flipH="1" rot="10800000">
              <a:off x="3071457" y="2013875"/>
              <a:ext cx="1944600" cy="1569600"/>
            </a:xfrm>
            <a:prstGeom prst="round2DiagRect">
              <a:avLst>
                <a:gd fmla="val 0" name="adj1"/>
                <a:gd fmla="val 17764" name="adj2"/>
              </a:avLst>
            </a:prstGeom>
            <a:solidFill>
              <a:srgbClr val="0D5CDF"/>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r>
                <a:t/>
              </a:r>
              <a:endParaRPr/>
            </a:p>
          </p:txBody>
        </p:sp>
        <p:sp>
          <p:nvSpPr>
            <p:cNvPr id="592" name="Google Shape;592;p24"/>
            <p:cNvSpPr txBox="1"/>
            <p:nvPr/>
          </p:nvSpPr>
          <p:spPr>
            <a:xfrm>
              <a:off x="3316102" y="2256385"/>
              <a:ext cx="1451700" cy="459900"/>
            </a:xfrm>
            <a:prstGeom prst="rect">
              <a:avLst/>
            </a:prstGeom>
            <a:noFill/>
            <a:ln>
              <a:noFill/>
            </a:ln>
          </p:spPr>
          <p:txBody>
            <a:bodyPr anchorCtr="0" anchor="t" bIns="121425" lIns="121425" spcFirstLastPara="1" rIns="121425" wrap="square" tIns="121425">
              <a:noAutofit/>
            </a:bodyPr>
            <a:lstStyle/>
            <a:p>
              <a:pPr indent="0" lvl="0" marL="0" rtl="0" algn="l">
                <a:spcBef>
                  <a:spcPts val="0"/>
                </a:spcBef>
                <a:spcAft>
                  <a:spcPts val="0"/>
                </a:spcAft>
                <a:buNone/>
              </a:pPr>
              <a:r>
                <a:rPr b="1" lang="en" sz="1461">
                  <a:solidFill>
                    <a:srgbClr val="FFFFFF"/>
                  </a:solidFill>
                  <a:latin typeface="Roboto"/>
                  <a:ea typeface="Roboto"/>
                  <a:cs typeface="Roboto"/>
                  <a:sym typeface="Roboto"/>
                </a:rPr>
                <a:t>Identify Fraud Risks</a:t>
              </a:r>
              <a:endParaRPr sz="1461">
                <a:solidFill>
                  <a:srgbClr val="FFFFFF"/>
                </a:solidFill>
                <a:latin typeface="Roboto"/>
                <a:ea typeface="Roboto"/>
                <a:cs typeface="Roboto"/>
                <a:sym typeface="Roboto"/>
              </a:endParaRPr>
            </a:p>
          </p:txBody>
        </p:sp>
        <p:sp>
          <p:nvSpPr>
            <p:cNvPr id="593" name="Google Shape;593;p24"/>
            <p:cNvSpPr txBox="1"/>
            <p:nvPr/>
          </p:nvSpPr>
          <p:spPr>
            <a:xfrm>
              <a:off x="3316100" y="2716352"/>
              <a:ext cx="1451700" cy="512400"/>
            </a:xfrm>
            <a:prstGeom prst="rect">
              <a:avLst/>
            </a:prstGeom>
            <a:noFill/>
            <a:ln>
              <a:noFill/>
            </a:ln>
          </p:spPr>
          <p:txBody>
            <a:bodyPr anchorCtr="0" anchor="t" bIns="121425" lIns="121425" spcFirstLastPara="1" rIns="121425" wrap="square" tIns="121425">
              <a:noAutofit/>
            </a:bodyPr>
            <a:lstStyle/>
            <a:p>
              <a:pPr indent="0" lvl="0" marL="0" rtl="0" algn="l">
                <a:lnSpc>
                  <a:spcPct val="115000"/>
                </a:lnSpc>
                <a:spcBef>
                  <a:spcPts val="0"/>
                </a:spcBef>
                <a:spcAft>
                  <a:spcPts val="2125"/>
                </a:spcAft>
                <a:buNone/>
              </a:pPr>
              <a:r>
                <a:rPr lang="en" sz="1062">
                  <a:solidFill>
                    <a:srgbClr val="FFFFFF"/>
                  </a:solidFill>
                  <a:latin typeface="Roboto"/>
                  <a:ea typeface="Roboto"/>
                  <a:cs typeface="Roboto"/>
                  <a:sym typeface="Roboto"/>
                </a:rPr>
                <a:t>Don’t just look for “fraud”. Identify specific fraud risks and look for those particular patterns.</a:t>
              </a:r>
              <a:endParaRPr sz="1461">
                <a:solidFill>
                  <a:srgbClr val="FFFFFF"/>
                </a:solidFill>
                <a:latin typeface="Roboto"/>
                <a:ea typeface="Roboto"/>
                <a:cs typeface="Roboto"/>
                <a:sym typeface="Roboto"/>
              </a:endParaRPr>
            </a:p>
          </p:txBody>
        </p:sp>
      </p:grpSp>
      <p:grpSp>
        <p:nvGrpSpPr>
          <p:cNvPr id="594" name="Google Shape;594;p24"/>
          <p:cNvGrpSpPr/>
          <p:nvPr/>
        </p:nvGrpSpPr>
        <p:grpSpPr>
          <a:xfrm>
            <a:off x="2" y="816493"/>
            <a:ext cx="2582429" cy="3076573"/>
            <a:chOff x="1126863" y="2013875"/>
            <a:chExt cx="1944600" cy="1569600"/>
          </a:xfrm>
        </p:grpSpPr>
        <p:sp>
          <p:nvSpPr>
            <p:cNvPr id="595" name="Google Shape;595;p24"/>
            <p:cNvSpPr/>
            <p:nvPr/>
          </p:nvSpPr>
          <p:spPr>
            <a:xfrm>
              <a:off x="1126863" y="2013875"/>
              <a:ext cx="1944600" cy="1569600"/>
            </a:xfrm>
            <a:prstGeom prst="round2DiagRect">
              <a:avLst>
                <a:gd fmla="val 0" name="adj1"/>
                <a:gd fmla="val 17764" name="adj2"/>
              </a:avLst>
            </a:prstGeom>
            <a:solidFill>
              <a:srgbClr val="307AF3"/>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r>
                <a:t/>
              </a:r>
              <a:endParaRPr/>
            </a:p>
          </p:txBody>
        </p:sp>
        <p:sp>
          <p:nvSpPr>
            <p:cNvPr id="596" name="Google Shape;596;p24"/>
            <p:cNvSpPr txBox="1"/>
            <p:nvPr/>
          </p:nvSpPr>
          <p:spPr>
            <a:xfrm>
              <a:off x="1351627" y="2256385"/>
              <a:ext cx="1451700" cy="459900"/>
            </a:xfrm>
            <a:prstGeom prst="rect">
              <a:avLst/>
            </a:prstGeom>
            <a:noFill/>
            <a:ln>
              <a:noFill/>
            </a:ln>
          </p:spPr>
          <p:txBody>
            <a:bodyPr anchorCtr="0" anchor="t" bIns="121425" lIns="121425" spcFirstLastPara="1" rIns="121425" wrap="square" tIns="121425">
              <a:noAutofit/>
            </a:bodyPr>
            <a:lstStyle/>
            <a:p>
              <a:pPr indent="0" lvl="0" marL="0" rtl="0" algn="l">
                <a:spcBef>
                  <a:spcPts val="0"/>
                </a:spcBef>
                <a:spcAft>
                  <a:spcPts val="0"/>
                </a:spcAft>
                <a:buNone/>
              </a:pPr>
              <a:r>
                <a:rPr b="1" lang="en" sz="1461">
                  <a:solidFill>
                    <a:srgbClr val="FFFFFF"/>
                  </a:solidFill>
                  <a:latin typeface="Roboto"/>
                  <a:ea typeface="Roboto"/>
                  <a:cs typeface="Roboto"/>
                  <a:sym typeface="Roboto"/>
                </a:rPr>
                <a:t>Understand Your Business</a:t>
              </a:r>
              <a:endParaRPr sz="1461">
                <a:solidFill>
                  <a:srgbClr val="FFFFFF"/>
                </a:solidFill>
                <a:latin typeface="Roboto"/>
                <a:ea typeface="Roboto"/>
                <a:cs typeface="Roboto"/>
                <a:sym typeface="Roboto"/>
              </a:endParaRPr>
            </a:p>
          </p:txBody>
        </p:sp>
        <p:sp>
          <p:nvSpPr>
            <p:cNvPr id="597" name="Google Shape;597;p24"/>
            <p:cNvSpPr txBox="1"/>
            <p:nvPr/>
          </p:nvSpPr>
          <p:spPr>
            <a:xfrm>
              <a:off x="1351625" y="2716352"/>
              <a:ext cx="1451700" cy="512400"/>
            </a:xfrm>
            <a:prstGeom prst="rect">
              <a:avLst/>
            </a:prstGeom>
            <a:noFill/>
            <a:ln>
              <a:noFill/>
            </a:ln>
          </p:spPr>
          <p:txBody>
            <a:bodyPr anchorCtr="0" anchor="t" bIns="121425" lIns="121425" spcFirstLastPara="1" rIns="121425" wrap="square" tIns="121425">
              <a:noAutofit/>
            </a:bodyPr>
            <a:lstStyle/>
            <a:p>
              <a:pPr indent="0" lvl="0" marL="0" rtl="0" algn="l">
                <a:lnSpc>
                  <a:spcPct val="115000"/>
                </a:lnSpc>
                <a:spcBef>
                  <a:spcPts val="0"/>
                </a:spcBef>
                <a:spcAft>
                  <a:spcPts val="2125"/>
                </a:spcAft>
                <a:buNone/>
              </a:pPr>
              <a:r>
                <a:rPr lang="en" sz="1062">
                  <a:solidFill>
                    <a:srgbClr val="FFFFFF"/>
                  </a:solidFill>
                  <a:latin typeface="Roboto"/>
                  <a:ea typeface="Roboto"/>
                  <a:cs typeface="Roboto"/>
                  <a:sym typeface="Roboto"/>
                </a:rPr>
                <a:t>Subject matter knowledge helps you tell the difference between legitimate business activity and fraud.</a:t>
              </a:r>
              <a:endParaRPr sz="1461">
                <a:solidFill>
                  <a:srgbClr val="FFFFFF"/>
                </a:solidFill>
                <a:latin typeface="Roboto"/>
                <a:ea typeface="Roboto"/>
                <a:cs typeface="Roboto"/>
                <a:sym typeface="Roboto"/>
              </a:endParaRPr>
            </a:p>
          </p:txBody>
        </p:sp>
      </p:grpSp>
      <p:grpSp>
        <p:nvGrpSpPr>
          <p:cNvPr id="598" name="Google Shape;598;p24"/>
          <p:cNvGrpSpPr/>
          <p:nvPr/>
        </p:nvGrpSpPr>
        <p:grpSpPr>
          <a:xfrm>
            <a:off x="5158339" y="816526"/>
            <a:ext cx="3985594" cy="3076573"/>
            <a:chOff x="5015938" y="2013875"/>
            <a:chExt cx="3001200" cy="1569600"/>
          </a:xfrm>
        </p:grpSpPr>
        <p:sp>
          <p:nvSpPr>
            <p:cNvPr id="599" name="Google Shape;599;p24"/>
            <p:cNvSpPr/>
            <p:nvPr/>
          </p:nvSpPr>
          <p:spPr>
            <a:xfrm>
              <a:off x="5015938" y="2013875"/>
              <a:ext cx="3001200" cy="1569600"/>
            </a:xfrm>
            <a:prstGeom prst="round2DiagRect">
              <a:avLst>
                <a:gd fmla="val 0" name="adj1"/>
                <a:gd fmla="val 17764" name="adj2"/>
              </a:avLst>
            </a:prstGeom>
            <a:solidFill>
              <a:srgbClr val="0942A1"/>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r>
                <a:t/>
              </a:r>
              <a:endParaRPr sz="1859"/>
            </a:p>
            <a:p>
              <a:pPr indent="0" lvl="0" marL="0" rtl="0" algn="l">
                <a:spcBef>
                  <a:spcPts val="0"/>
                </a:spcBef>
                <a:spcAft>
                  <a:spcPts val="0"/>
                </a:spcAft>
                <a:buNone/>
              </a:pPr>
              <a:r>
                <a:t/>
              </a:r>
              <a:endParaRPr sz="1859"/>
            </a:p>
            <a:p>
              <a:pPr indent="0" lvl="0" marL="0" rtl="0" algn="l">
                <a:spcBef>
                  <a:spcPts val="0"/>
                </a:spcBef>
                <a:spcAft>
                  <a:spcPts val="0"/>
                </a:spcAft>
                <a:buNone/>
              </a:pPr>
              <a:r>
                <a:t/>
              </a:r>
              <a:endParaRPr sz="1859"/>
            </a:p>
            <a:p>
              <a:pPr indent="0" lvl="0" marL="0" rtl="0" algn="l">
                <a:spcBef>
                  <a:spcPts val="0"/>
                </a:spcBef>
                <a:spcAft>
                  <a:spcPts val="0"/>
                </a:spcAft>
                <a:buNone/>
              </a:pPr>
              <a:r>
                <a:t/>
              </a:r>
              <a:endParaRPr sz="1859"/>
            </a:p>
          </p:txBody>
        </p:sp>
        <p:sp>
          <p:nvSpPr>
            <p:cNvPr id="600" name="Google Shape;600;p24"/>
            <p:cNvSpPr txBox="1"/>
            <p:nvPr/>
          </p:nvSpPr>
          <p:spPr>
            <a:xfrm>
              <a:off x="5360226" y="2256387"/>
              <a:ext cx="2417100" cy="459900"/>
            </a:xfrm>
            <a:prstGeom prst="rect">
              <a:avLst/>
            </a:prstGeom>
            <a:noFill/>
            <a:ln>
              <a:noFill/>
            </a:ln>
          </p:spPr>
          <p:txBody>
            <a:bodyPr anchorCtr="0" anchor="t" bIns="121425" lIns="121425" spcFirstLastPara="1" rIns="121425" wrap="square" tIns="121425">
              <a:noAutofit/>
            </a:bodyPr>
            <a:lstStyle/>
            <a:p>
              <a:pPr indent="0" lvl="0" marL="0" rtl="0" algn="l">
                <a:spcBef>
                  <a:spcPts val="0"/>
                </a:spcBef>
                <a:spcAft>
                  <a:spcPts val="0"/>
                </a:spcAft>
                <a:buNone/>
              </a:pPr>
              <a:r>
                <a:rPr b="1" lang="en" sz="1461">
                  <a:solidFill>
                    <a:srgbClr val="FFFFFF"/>
                  </a:solidFill>
                  <a:latin typeface="Roboto"/>
                  <a:ea typeface="Roboto"/>
                  <a:cs typeface="Roboto"/>
                  <a:sym typeface="Roboto"/>
                </a:rPr>
                <a:t>Be Curious - and Judicious</a:t>
              </a:r>
              <a:endParaRPr sz="1461">
                <a:solidFill>
                  <a:srgbClr val="FFFFFF"/>
                </a:solidFill>
                <a:latin typeface="Roboto"/>
                <a:ea typeface="Roboto"/>
                <a:cs typeface="Roboto"/>
                <a:sym typeface="Roboto"/>
              </a:endParaRPr>
            </a:p>
          </p:txBody>
        </p:sp>
        <p:sp>
          <p:nvSpPr>
            <p:cNvPr id="601" name="Google Shape;601;p24"/>
            <p:cNvSpPr txBox="1"/>
            <p:nvPr/>
          </p:nvSpPr>
          <p:spPr>
            <a:xfrm>
              <a:off x="5360225" y="2716353"/>
              <a:ext cx="2417100" cy="512400"/>
            </a:xfrm>
            <a:prstGeom prst="rect">
              <a:avLst/>
            </a:prstGeom>
            <a:noFill/>
            <a:ln>
              <a:noFill/>
            </a:ln>
          </p:spPr>
          <p:txBody>
            <a:bodyPr anchorCtr="0" anchor="t" bIns="121425" lIns="121425" spcFirstLastPara="1" rIns="121425" wrap="square" tIns="121425">
              <a:noAutofit/>
            </a:bodyPr>
            <a:lstStyle/>
            <a:p>
              <a:pPr indent="0" lvl="0" marL="0" rtl="0" algn="l">
                <a:lnSpc>
                  <a:spcPct val="115000"/>
                </a:lnSpc>
                <a:spcBef>
                  <a:spcPts val="0"/>
                </a:spcBef>
                <a:spcAft>
                  <a:spcPts val="0"/>
                </a:spcAft>
                <a:buNone/>
              </a:pPr>
              <a:r>
                <a:rPr lang="en" sz="1062">
                  <a:solidFill>
                    <a:srgbClr val="FFFFFF"/>
                  </a:solidFill>
                  <a:latin typeface="Roboto"/>
                  <a:ea typeface="Roboto"/>
                  <a:cs typeface="Roboto"/>
                  <a:sym typeface="Roboto"/>
                </a:rPr>
                <a:t>Any pattern </a:t>
              </a:r>
              <a:r>
                <a:rPr b="1" lang="en" sz="1062">
                  <a:solidFill>
                    <a:srgbClr val="FFFFFF"/>
                  </a:solidFill>
                  <a:latin typeface="Roboto"/>
                  <a:ea typeface="Roboto"/>
                  <a:cs typeface="Roboto"/>
                  <a:sym typeface="Roboto"/>
                </a:rPr>
                <a:t>could</a:t>
              </a:r>
              <a:r>
                <a:rPr lang="en" sz="1062">
                  <a:solidFill>
                    <a:srgbClr val="FFFFFF"/>
                  </a:solidFill>
                  <a:latin typeface="Roboto"/>
                  <a:ea typeface="Roboto"/>
                  <a:cs typeface="Roboto"/>
                  <a:sym typeface="Roboto"/>
                </a:rPr>
                <a:t> be fraud - or might not be.</a:t>
              </a:r>
              <a:endParaRPr sz="1062">
                <a:solidFill>
                  <a:srgbClr val="FFFFFF"/>
                </a:solidFill>
                <a:latin typeface="Roboto"/>
                <a:ea typeface="Roboto"/>
                <a:cs typeface="Roboto"/>
                <a:sym typeface="Roboto"/>
              </a:endParaRPr>
            </a:p>
            <a:p>
              <a:pPr indent="0" lvl="0" marL="0" rtl="0" algn="l">
                <a:lnSpc>
                  <a:spcPct val="115000"/>
                </a:lnSpc>
                <a:spcBef>
                  <a:spcPts val="2125"/>
                </a:spcBef>
                <a:spcAft>
                  <a:spcPts val="2125"/>
                </a:spcAft>
                <a:buNone/>
              </a:pPr>
              <a:r>
                <a:rPr lang="en" sz="1062">
                  <a:solidFill>
                    <a:srgbClr val="FFFFFF"/>
                  </a:solidFill>
                  <a:latin typeface="Roboto"/>
                  <a:ea typeface="Roboto"/>
                  <a:cs typeface="Roboto"/>
                  <a:sym typeface="Roboto"/>
                </a:rPr>
                <a:t>Be curious about your results. Think about them - and then move on when they are no longer interesting.</a:t>
              </a:r>
              <a:endParaRPr sz="1062">
                <a:solidFill>
                  <a:srgbClr val="FFFFFF"/>
                </a:solidFill>
                <a:latin typeface="Roboto"/>
                <a:ea typeface="Roboto"/>
                <a:cs typeface="Roboto"/>
                <a:sym typeface="Roboto"/>
              </a:endParaRPr>
            </a:p>
          </p:txBody>
        </p:sp>
      </p:grpSp>
      <p:grpSp>
        <p:nvGrpSpPr>
          <p:cNvPr id="602" name="Google Shape;602;p24"/>
          <p:cNvGrpSpPr/>
          <p:nvPr/>
        </p:nvGrpSpPr>
        <p:grpSpPr>
          <a:xfrm>
            <a:off x="4985003" y="1729315"/>
            <a:ext cx="347358" cy="345776"/>
            <a:chOff x="4858109" y="2631368"/>
            <a:chExt cx="316442" cy="315000"/>
          </a:xfrm>
        </p:grpSpPr>
        <p:sp>
          <p:nvSpPr>
            <p:cNvPr id="603" name="Google Shape;603;p24"/>
            <p:cNvSpPr/>
            <p:nvPr/>
          </p:nvSpPr>
          <p:spPr>
            <a:xfrm>
              <a:off x="4859551" y="2631368"/>
              <a:ext cx="315000" cy="315000"/>
            </a:xfrm>
            <a:prstGeom prst="ellipse">
              <a:avLst/>
            </a:prstGeom>
            <a:solidFill>
              <a:srgbClr val="FFFFFF"/>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r>
                <a:t/>
              </a:r>
              <a:endParaRPr/>
            </a:p>
          </p:txBody>
        </p:sp>
        <p:sp>
          <p:nvSpPr>
            <p:cNvPr id="604" name="Google Shape;604;p24"/>
            <p:cNvSpPr/>
            <p:nvPr/>
          </p:nvSpPr>
          <p:spPr>
            <a:xfrm>
              <a:off x="4858109" y="2739300"/>
              <a:ext cx="239100" cy="99000"/>
            </a:xfrm>
            <a:prstGeom prst="rightArrow">
              <a:avLst>
                <a:gd fmla="val 32020" name="adj1"/>
                <a:gd fmla="val 66970" name="adj2"/>
              </a:avLst>
            </a:prstGeom>
            <a:solidFill>
              <a:srgbClr val="0D5CDF"/>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br>
                <a:rPr lang="en" sz="1859"/>
              </a:br>
              <a:endParaRPr sz="1859"/>
            </a:p>
          </p:txBody>
        </p:sp>
      </p:grpSp>
      <p:grpSp>
        <p:nvGrpSpPr>
          <p:cNvPr id="605" name="Google Shape;605;p24"/>
          <p:cNvGrpSpPr/>
          <p:nvPr/>
        </p:nvGrpSpPr>
        <p:grpSpPr>
          <a:xfrm>
            <a:off x="2412679" y="1729344"/>
            <a:ext cx="345791" cy="345744"/>
            <a:chOff x="3157188" y="909150"/>
            <a:chExt cx="470400" cy="470400"/>
          </a:xfrm>
        </p:grpSpPr>
        <p:sp>
          <p:nvSpPr>
            <p:cNvPr id="606" name="Google Shape;606;p24"/>
            <p:cNvSpPr/>
            <p:nvPr/>
          </p:nvSpPr>
          <p:spPr>
            <a:xfrm>
              <a:off x="3157188" y="909150"/>
              <a:ext cx="470400" cy="470400"/>
            </a:xfrm>
            <a:prstGeom prst="ellipse">
              <a:avLst/>
            </a:prstGeom>
            <a:solidFill>
              <a:srgbClr val="FFFFFF"/>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r>
                <a:t/>
              </a:r>
              <a:endParaRPr/>
            </a:p>
          </p:txBody>
        </p:sp>
        <p:sp>
          <p:nvSpPr>
            <p:cNvPr id="607" name="Google Shape;607;p24"/>
            <p:cNvSpPr/>
            <p:nvPr/>
          </p:nvSpPr>
          <p:spPr>
            <a:xfrm>
              <a:off x="3243138" y="995100"/>
              <a:ext cx="298500" cy="298500"/>
            </a:xfrm>
            <a:prstGeom prst="mathPlus">
              <a:avLst>
                <a:gd fmla="val 9900" name="adj1"/>
              </a:avLst>
            </a:prstGeom>
            <a:solidFill>
              <a:srgbClr val="307AF3"/>
            </a:solidFill>
            <a:ln>
              <a:noFill/>
            </a:ln>
          </p:spPr>
          <p:txBody>
            <a:bodyPr anchorCtr="0" anchor="ctr" bIns="121425" lIns="121425" spcFirstLastPara="1" rIns="121425" wrap="square" tIns="12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5"/>
          <p:cNvSpPr txBox="1"/>
          <p:nvPr>
            <p:ph type="ctrTitle"/>
          </p:nvPr>
        </p:nvSpPr>
        <p:spPr>
          <a:xfrm>
            <a:off x="1334950" y="3109675"/>
            <a:ext cx="74220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Modern Approaches to Benford’s Law</a:t>
            </a:r>
            <a:endParaRPr/>
          </a:p>
        </p:txBody>
      </p:sp>
      <p:sp>
        <p:nvSpPr>
          <p:cNvPr id="613" name="Google Shape;613;p25"/>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sz="12000">
              <a:solidFill>
                <a:srgbClr val="3C78D8"/>
              </a:solidFill>
            </a:endParaRPr>
          </a:p>
        </p:txBody>
      </p:sp>
      <p:sp>
        <p:nvSpPr>
          <p:cNvPr id="614" name="Google Shape;614;p25"/>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6"/>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0" name="Google Shape;620;p26"/>
          <p:cNvSpPr txBox="1"/>
          <p:nvPr>
            <p:ph idx="1" type="body"/>
          </p:nvPr>
        </p:nvSpPr>
        <p:spPr>
          <a:xfrm>
            <a:off x="404600" y="1039125"/>
            <a:ext cx="2471700" cy="342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Create a score which tells us how well our data fits Benford’s Law.</a:t>
            </a:r>
            <a:endParaRPr/>
          </a:p>
          <a:p>
            <a:pPr indent="-330200" lvl="0" marL="457200" rtl="0" algn="l">
              <a:spcBef>
                <a:spcPts val="600"/>
              </a:spcBef>
              <a:spcAft>
                <a:spcPts val="0"/>
              </a:spcAft>
              <a:buSzPts val="1600"/>
              <a:buChar char="-"/>
            </a:pPr>
            <a:r>
              <a:rPr lang="en"/>
              <a:t>Objective</a:t>
            </a:r>
            <a:endParaRPr/>
          </a:p>
          <a:p>
            <a:pPr indent="-330200" lvl="0" marL="457200" rtl="0" algn="l">
              <a:spcBef>
                <a:spcPts val="0"/>
              </a:spcBef>
              <a:spcAft>
                <a:spcPts val="0"/>
              </a:spcAft>
              <a:buSzPts val="1600"/>
              <a:buChar char="-"/>
            </a:pPr>
            <a:r>
              <a:rPr lang="en"/>
              <a:t>Precise</a:t>
            </a:r>
            <a:endParaRPr/>
          </a:p>
          <a:p>
            <a:pPr indent="-330200" lvl="0" marL="457200" rtl="0" algn="l">
              <a:spcBef>
                <a:spcPts val="0"/>
              </a:spcBef>
              <a:spcAft>
                <a:spcPts val="0"/>
              </a:spcAft>
              <a:buSzPts val="1600"/>
              <a:buChar char="-"/>
            </a:pPr>
            <a:r>
              <a:rPr lang="en"/>
              <a:t>No ambiguity</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Examples:</a:t>
            </a:r>
            <a:endParaRPr/>
          </a:p>
          <a:p>
            <a:pPr indent="-330200" lvl="0" marL="457200" rtl="0" algn="l">
              <a:spcBef>
                <a:spcPts val="600"/>
              </a:spcBef>
              <a:spcAft>
                <a:spcPts val="0"/>
              </a:spcAft>
              <a:buSzPts val="1600"/>
              <a:buChar char="-"/>
            </a:pPr>
            <a:r>
              <a:rPr lang="en"/>
              <a:t>MAD</a:t>
            </a:r>
            <a:endParaRPr/>
          </a:p>
          <a:p>
            <a:pPr indent="-330200" lvl="0" marL="457200" rtl="0" algn="l">
              <a:spcBef>
                <a:spcPts val="0"/>
              </a:spcBef>
              <a:spcAft>
                <a:spcPts val="0"/>
              </a:spcAft>
              <a:buSzPts val="1600"/>
              <a:buChar char="-"/>
            </a:pPr>
            <a:r>
              <a:rPr lang="en"/>
              <a:t>D Score</a:t>
            </a:r>
            <a:endParaRPr/>
          </a:p>
        </p:txBody>
      </p:sp>
      <p:sp>
        <p:nvSpPr>
          <p:cNvPr id="621" name="Google Shape;621;p26"/>
          <p:cNvSpPr txBox="1"/>
          <p:nvPr>
            <p:ph idx="2" type="body"/>
          </p:nvPr>
        </p:nvSpPr>
        <p:spPr>
          <a:xfrm>
            <a:off x="3304125" y="1626600"/>
            <a:ext cx="4740300" cy="3299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622" name="Google Shape;622;p26" title="onfeed-tech-design-p0EuAXVvoR8-unsplash.jpg"/>
          <p:cNvPicPr preferRelativeResize="0"/>
          <p:nvPr/>
        </p:nvPicPr>
        <p:blipFill>
          <a:blip r:embed="rId3">
            <a:alphaModFix/>
          </a:blip>
          <a:stretch>
            <a:fillRect/>
          </a:stretch>
        </p:blipFill>
        <p:spPr>
          <a:xfrm rot="-5400000">
            <a:off x="4530161" y="-186911"/>
            <a:ext cx="3349000" cy="5801073"/>
          </a:xfrm>
          <a:prstGeom prst="rect">
            <a:avLst/>
          </a:prstGeom>
          <a:noFill/>
          <a:ln>
            <a:noFill/>
          </a:ln>
        </p:spPr>
      </p:pic>
      <p:sp>
        <p:nvSpPr>
          <p:cNvPr id="623" name="Google Shape;623;p26"/>
          <p:cNvSpPr txBox="1"/>
          <p:nvPr>
            <p:ph type="title"/>
          </p:nvPr>
        </p:nvSpPr>
        <p:spPr>
          <a:xfrm>
            <a:off x="1047750" y="1007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GOODNESS OF FIT SCORES</a:t>
            </a:r>
            <a:endParaRPr>
              <a:solidFill>
                <a:srgbClr val="00CEF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7"/>
          <p:cNvSpPr txBox="1"/>
          <p:nvPr>
            <p:ph idx="1" type="body"/>
          </p:nvPr>
        </p:nvSpPr>
        <p:spPr>
          <a:xfrm>
            <a:off x="457200" y="3852828"/>
            <a:ext cx="8229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Example - General Ledger Data</a:t>
            </a:r>
            <a:endParaRPr/>
          </a:p>
        </p:txBody>
      </p:sp>
      <p:sp>
        <p:nvSpPr>
          <p:cNvPr id="629" name="Google Shape;629;p27"/>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0" name="Google Shape;630;p27"/>
          <p:cNvSpPr txBox="1"/>
          <p:nvPr/>
        </p:nvSpPr>
        <p:spPr>
          <a:xfrm>
            <a:off x="6057900" y="180975"/>
            <a:ext cx="2971800" cy="11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Data seems to fit moderately well. Would we conclude that it fits or not?</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It’s a judgment call.</a:t>
            </a:r>
            <a:endParaRPr>
              <a:solidFill>
                <a:srgbClr val="28324A"/>
              </a:solidFill>
              <a:latin typeface="Source Sans Pro"/>
              <a:ea typeface="Source Sans Pro"/>
              <a:cs typeface="Source Sans Pro"/>
              <a:sym typeface="Source Sans Pro"/>
            </a:endParaRPr>
          </a:p>
        </p:txBody>
      </p:sp>
      <p:sp>
        <p:nvSpPr>
          <p:cNvPr id="631" name="Google Shape;631;p27"/>
          <p:cNvSpPr txBox="1"/>
          <p:nvPr/>
        </p:nvSpPr>
        <p:spPr>
          <a:xfrm>
            <a:off x="6172200" y="1762125"/>
            <a:ext cx="2971800" cy="24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D-Score is </a:t>
            </a:r>
            <a:r>
              <a:rPr b="1" lang="en">
                <a:solidFill>
                  <a:srgbClr val="28324A"/>
                </a:solidFill>
                <a:latin typeface="Source Sans Pro"/>
                <a:ea typeface="Source Sans Pro"/>
                <a:cs typeface="Source Sans Pro"/>
                <a:sym typeface="Source Sans Pro"/>
              </a:rPr>
              <a:t>2.01</a:t>
            </a:r>
            <a:r>
              <a:rPr lang="en">
                <a:solidFill>
                  <a:srgbClr val="28324A"/>
                </a:solidFill>
                <a:latin typeface="Source Sans Pro"/>
                <a:ea typeface="Source Sans Pro"/>
                <a:cs typeface="Source Sans Pro"/>
                <a:sym typeface="Source Sans Pro"/>
              </a:rPr>
              <a:t>.</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The D-score has a cut-off value of</a:t>
            </a:r>
            <a:r>
              <a:rPr b="1" lang="en"/>
              <a:t> </a:t>
            </a:r>
            <a:r>
              <a:rPr b="1" lang="en">
                <a:latin typeface="Source Sans Pro"/>
                <a:ea typeface="Source Sans Pro"/>
                <a:cs typeface="Source Sans Pro"/>
                <a:sym typeface="Source Sans Pro"/>
              </a:rPr>
              <a:t>1.330</a:t>
            </a: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Score is bigger than our cut-off, so it’s an anomaly.</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There’s always a 5% chance of false positive.</a:t>
            </a:r>
            <a:endParaRPr>
              <a:latin typeface="Source Sans Pro"/>
              <a:ea typeface="Source Sans Pro"/>
              <a:cs typeface="Source Sans Pro"/>
              <a:sym typeface="Source Sans Pro"/>
            </a:endParaRPr>
          </a:p>
        </p:txBody>
      </p:sp>
      <p:pic>
        <p:nvPicPr>
          <p:cNvPr id="632" name="Google Shape;632;p27"/>
          <p:cNvPicPr preferRelativeResize="0"/>
          <p:nvPr/>
        </p:nvPicPr>
        <p:blipFill>
          <a:blip r:embed="rId3">
            <a:alphaModFix/>
          </a:blip>
          <a:stretch>
            <a:fillRect/>
          </a:stretch>
        </p:blipFill>
        <p:spPr>
          <a:xfrm>
            <a:off x="104775" y="180975"/>
            <a:ext cx="5953125" cy="36714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8"/>
          <p:cNvSpPr txBox="1"/>
          <p:nvPr>
            <p:ph idx="1" type="body"/>
          </p:nvPr>
        </p:nvSpPr>
        <p:spPr>
          <a:xfrm>
            <a:off x="327175" y="80928"/>
            <a:ext cx="8229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a:t>Comparison of Two GL Accounts</a:t>
            </a:r>
            <a:endParaRPr b="1"/>
          </a:p>
        </p:txBody>
      </p:sp>
      <p:sp>
        <p:nvSpPr>
          <p:cNvPr id="638" name="Google Shape;638;p28"/>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39" name="Google Shape;639;p28"/>
          <p:cNvPicPr preferRelativeResize="0"/>
          <p:nvPr/>
        </p:nvPicPr>
        <p:blipFill>
          <a:blip r:embed="rId3">
            <a:alphaModFix/>
          </a:blip>
          <a:stretch>
            <a:fillRect/>
          </a:stretch>
        </p:blipFill>
        <p:spPr>
          <a:xfrm>
            <a:off x="4536475" y="645175"/>
            <a:ext cx="4590280" cy="2862275"/>
          </a:xfrm>
          <a:prstGeom prst="rect">
            <a:avLst/>
          </a:prstGeom>
          <a:noFill/>
          <a:ln>
            <a:noFill/>
          </a:ln>
        </p:spPr>
      </p:pic>
      <p:pic>
        <p:nvPicPr>
          <p:cNvPr id="640" name="Google Shape;640;p28"/>
          <p:cNvPicPr preferRelativeResize="0"/>
          <p:nvPr/>
        </p:nvPicPr>
        <p:blipFill>
          <a:blip r:embed="rId4">
            <a:alphaModFix/>
          </a:blip>
          <a:stretch>
            <a:fillRect/>
          </a:stretch>
        </p:blipFill>
        <p:spPr>
          <a:xfrm>
            <a:off x="0" y="645163"/>
            <a:ext cx="4536475" cy="2862300"/>
          </a:xfrm>
          <a:prstGeom prst="rect">
            <a:avLst/>
          </a:prstGeom>
          <a:noFill/>
          <a:ln>
            <a:noFill/>
          </a:ln>
        </p:spPr>
      </p:pic>
      <p:sp>
        <p:nvSpPr>
          <p:cNvPr id="641" name="Google Shape;641;p28"/>
          <p:cNvSpPr txBox="1"/>
          <p:nvPr>
            <p:ph idx="1" type="body"/>
          </p:nvPr>
        </p:nvSpPr>
        <p:spPr>
          <a:xfrm>
            <a:off x="0" y="3652800"/>
            <a:ext cx="4536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D = 0.87</a:t>
            </a:r>
            <a:endParaRPr/>
          </a:p>
          <a:p>
            <a:pPr indent="0" lvl="0" marL="0" rtl="0" algn="ctr">
              <a:spcBef>
                <a:spcPts val="360"/>
              </a:spcBef>
              <a:spcAft>
                <a:spcPts val="0"/>
              </a:spcAft>
              <a:buNone/>
            </a:pPr>
            <a:r>
              <a:rPr lang="en"/>
              <a:t>Passes! Differences are present, but could easily be random chance. Not worth looking in to (probably).</a:t>
            </a:r>
            <a:endParaRPr/>
          </a:p>
        </p:txBody>
      </p:sp>
      <p:sp>
        <p:nvSpPr>
          <p:cNvPr id="642" name="Google Shape;642;p28"/>
          <p:cNvSpPr txBox="1"/>
          <p:nvPr>
            <p:ph idx="1" type="body"/>
          </p:nvPr>
        </p:nvSpPr>
        <p:spPr>
          <a:xfrm>
            <a:off x="4563313" y="3709950"/>
            <a:ext cx="4536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D = 4.15</a:t>
            </a:r>
            <a:endParaRPr/>
          </a:p>
          <a:p>
            <a:pPr indent="0" lvl="0" marL="0" rtl="0" algn="ctr">
              <a:spcBef>
                <a:spcPts val="360"/>
              </a:spcBef>
              <a:spcAft>
                <a:spcPts val="0"/>
              </a:spcAft>
              <a:buNone/>
            </a:pPr>
            <a:r>
              <a:rPr lang="en"/>
              <a:t>Fails! This is not Benford’s Law, and isn’t likely to be random chance.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29"/>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48" name="Google Shape;648;p29"/>
          <p:cNvPicPr preferRelativeResize="0"/>
          <p:nvPr/>
        </p:nvPicPr>
        <p:blipFill>
          <a:blip r:embed="rId3">
            <a:alphaModFix/>
          </a:blip>
          <a:stretch>
            <a:fillRect/>
          </a:stretch>
        </p:blipFill>
        <p:spPr>
          <a:xfrm>
            <a:off x="2324525" y="342900"/>
            <a:ext cx="6819475" cy="3548797"/>
          </a:xfrm>
          <a:prstGeom prst="rect">
            <a:avLst/>
          </a:prstGeom>
          <a:noFill/>
          <a:ln>
            <a:noFill/>
          </a:ln>
        </p:spPr>
      </p:pic>
      <p:sp>
        <p:nvSpPr>
          <p:cNvPr id="649" name="Google Shape;649;p29"/>
          <p:cNvSpPr txBox="1"/>
          <p:nvPr/>
        </p:nvSpPr>
        <p:spPr>
          <a:xfrm>
            <a:off x="38100" y="171450"/>
            <a:ext cx="2181300" cy="40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A table is a convenient way to browse accounts (or other subsets).</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Include:</a:t>
            </a:r>
            <a:endParaRPr>
              <a:solidFill>
                <a:srgbClr val="28324A"/>
              </a:solidFill>
              <a:latin typeface="Source Sans Pro"/>
              <a:ea typeface="Source Sans Pro"/>
              <a:cs typeface="Source Sans Pro"/>
              <a:sym typeface="Source Sans Pro"/>
            </a:endParaRPr>
          </a:p>
          <a:p>
            <a:pPr indent="-317500" lvl="0" marL="457200" rtl="0" algn="l">
              <a:spcBef>
                <a:spcPts val="0"/>
              </a:spcBef>
              <a:spcAft>
                <a:spcPts val="0"/>
              </a:spcAft>
              <a:buClr>
                <a:srgbClr val="28324A"/>
              </a:buClr>
              <a:buSzPts val="1400"/>
              <a:buFont typeface="Source Sans Pro"/>
              <a:buChar char="-"/>
            </a:pPr>
            <a:r>
              <a:rPr lang="en">
                <a:solidFill>
                  <a:srgbClr val="28324A"/>
                </a:solidFill>
                <a:latin typeface="Source Sans Pro"/>
                <a:ea typeface="Source Sans Pro"/>
                <a:cs typeface="Source Sans Pro"/>
                <a:sym typeface="Source Sans Pro"/>
              </a:rPr>
              <a:t># of records</a:t>
            </a:r>
            <a:endParaRPr>
              <a:solidFill>
                <a:srgbClr val="28324A"/>
              </a:solidFill>
              <a:latin typeface="Source Sans Pro"/>
              <a:ea typeface="Source Sans Pro"/>
              <a:cs typeface="Source Sans Pro"/>
              <a:sym typeface="Source Sans Pro"/>
            </a:endParaRPr>
          </a:p>
          <a:p>
            <a:pPr indent="-317500" lvl="0" marL="457200" rtl="0" algn="l">
              <a:spcBef>
                <a:spcPts val="0"/>
              </a:spcBef>
              <a:spcAft>
                <a:spcPts val="0"/>
              </a:spcAft>
              <a:buClr>
                <a:srgbClr val="28324A"/>
              </a:buClr>
              <a:buSzPts val="1400"/>
              <a:buFont typeface="Source Sans Pro"/>
              <a:buChar char="-"/>
            </a:pPr>
            <a:r>
              <a:rPr lang="en">
                <a:solidFill>
                  <a:srgbClr val="28324A"/>
                </a:solidFill>
                <a:latin typeface="Source Sans Pro"/>
                <a:ea typeface="Source Sans Pro"/>
                <a:cs typeface="Source Sans Pro"/>
                <a:sym typeface="Source Sans Pro"/>
              </a:rPr>
              <a:t>% of records for each digit</a:t>
            </a:r>
            <a:endParaRPr>
              <a:solidFill>
                <a:srgbClr val="28324A"/>
              </a:solidFill>
              <a:latin typeface="Source Sans Pro"/>
              <a:ea typeface="Source Sans Pro"/>
              <a:cs typeface="Source Sans Pro"/>
              <a:sym typeface="Source Sans Pro"/>
            </a:endParaRPr>
          </a:p>
          <a:p>
            <a:pPr indent="-317500" lvl="0" marL="457200" rtl="0" algn="l">
              <a:spcBef>
                <a:spcPts val="0"/>
              </a:spcBef>
              <a:spcAft>
                <a:spcPts val="0"/>
              </a:spcAft>
              <a:buClr>
                <a:srgbClr val="28324A"/>
              </a:buClr>
              <a:buSzPts val="1400"/>
              <a:buFont typeface="Source Sans Pro"/>
              <a:buChar char="-"/>
            </a:pPr>
            <a:r>
              <a:rPr lang="en">
                <a:solidFill>
                  <a:srgbClr val="28324A"/>
                </a:solidFill>
                <a:latin typeface="Source Sans Pro"/>
                <a:ea typeface="Source Sans Pro"/>
                <a:cs typeface="Source Sans Pro"/>
                <a:sym typeface="Source Sans Pro"/>
              </a:rPr>
              <a:t>Resulting D score</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Sort by D-score to find the highest-risk items. Focus your time on these.</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8324A"/>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28324A"/>
                </a:solidFill>
                <a:latin typeface="Source Sans Pro"/>
                <a:ea typeface="Source Sans Pro"/>
                <a:cs typeface="Source Sans Pro"/>
                <a:sym typeface="Source Sans Pro"/>
              </a:rPr>
              <a:t>Ignore items with a small number of transactions (&lt;80).</a:t>
            </a:r>
            <a:endParaRPr>
              <a:solidFill>
                <a:srgbClr val="28324A"/>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0"/>
          <p:cNvSpPr txBox="1"/>
          <p:nvPr>
            <p:ph idx="1" type="body"/>
          </p:nvPr>
        </p:nvSpPr>
        <p:spPr>
          <a:xfrm>
            <a:off x="6515100" y="190500"/>
            <a:ext cx="2486100" cy="41820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a:t>Another approach: plot changes in the D score ( or MAD) over time.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Look for peaks where the data doesn’t match Benford’s Law well.</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655" name="Google Shape;655;p30"/>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56" name="Google Shape;656;p30"/>
          <p:cNvPicPr preferRelativeResize="0"/>
          <p:nvPr/>
        </p:nvPicPr>
        <p:blipFill>
          <a:blip r:embed="rId3">
            <a:alphaModFix/>
          </a:blip>
          <a:stretch>
            <a:fillRect/>
          </a:stretch>
        </p:blipFill>
        <p:spPr>
          <a:xfrm>
            <a:off x="133350" y="47625"/>
            <a:ext cx="6218000" cy="3295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31"/>
          <p:cNvSpPr txBox="1"/>
          <p:nvPr>
            <p:ph type="ctrTitle"/>
          </p:nvPr>
        </p:nvSpPr>
        <p:spPr>
          <a:xfrm>
            <a:off x="1748575" y="133525"/>
            <a:ext cx="7250700" cy="1159800"/>
          </a:xfrm>
          <a:prstGeom prst="rect">
            <a:avLst/>
          </a:prstGeom>
          <a:noFill/>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dk1"/>
                </a:solidFill>
              </a:rPr>
              <a:t>When Your Data Doesn’t Follow Benford’s Law</a:t>
            </a:r>
            <a:endParaRPr>
              <a:solidFill>
                <a:schemeClr val="dk1"/>
              </a:solidFill>
            </a:endParaRPr>
          </a:p>
        </p:txBody>
      </p:sp>
      <p:sp>
        <p:nvSpPr>
          <p:cNvPr id="662" name="Google Shape;662;p31"/>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sz="12000">
              <a:solidFill>
                <a:srgbClr val="3C78D8"/>
              </a:solidFill>
            </a:endParaRPr>
          </a:p>
        </p:txBody>
      </p:sp>
      <p:sp>
        <p:nvSpPr>
          <p:cNvPr id="663" name="Google Shape;663;p31"/>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31"/>
          <p:cNvSpPr txBox="1"/>
          <p:nvPr>
            <p:ph idx="4294967295" type="body"/>
          </p:nvPr>
        </p:nvSpPr>
        <p:spPr>
          <a:xfrm>
            <a:off x="1173875" y="2477700"/>
            <a:ext cx="28941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Benford-Like Distributions</a:t>
            </a:r>
            <a:endParaRPr b="1"/>
          </a:p>
          <a:p>
            <a:pPr indent="0" lvl="0" marL="0" rtl="0" algn="l">
              <a:spcBef>
                <a:spcPts val="600"/>
              </a:spcBef>
              <a:spcAft>
                <a:spcPts val="0"/>
              </a:spcAft>
              <a:buNone/>
            </a:pPr>
            <a:r>
              <a:rPr lang="en"/>
              <a:t>If your data is like Benford’s Law, but not quite exactly, perhaps you want to use a different kind of distribution.</a:t>
            </a:r>
            <a:endParaRPr/>
          </a:p>
        </p:txBody>
      </p:sp>
      <p:sp>
        <p:nvSpPr>
          <p:cNvPr id="665" name="Google Shape;665;p31"/>
          <p:cNvSpPr txBox="1"/>
          <p:nvPr>
            <p:ph idx="4294967295" type="body"/>
          </p:nvPr>
        </p:nvSpPr>
        <p:spPr>
          <a:xfrm>
            <a:off x="4998550" y="2477700"/>
            <a:ext cx="28941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Transform the Data</a:t>
            </a:r>
            <a:endParaRPr b="1"/>
          </a:p>
          <a:p>
            <a:pPr indent="0" lvl="0" marL="0" rtl="0" algn="l">
              <a:spcBef>
                <a:spcPts val="600"/>
              </a:spcBef>
              <a:spcAft>
                <a:spcPts val="0"/>
              </a:spcAft>
              <a:buNone/>
            </a:pPr>
            <a:r>
              <a:rPr lang="en"/>
              <a:t>For larger problems, maybe you can transform your data to match Benford’s Law.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4"/>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WE’RE HERE TO TALK ABOUT</a:t>
            </a:r>
            <a:endParaRPr/>
          </a:p>
        </p:txBody>
      </p:sp>
      <p:sp>
        <p:nvSpPr>
          <p:cNvPr id="471" name="Google Shape;471;p14"/>
          <p:cNvSpPr txBox="1"/>
          <p:nvPr>
            <p:ph idx="1" type="body"/>
          </p:nvPr>
        </p:nvSpPr>
        <p:spPr>
          <a:xfrm>
            <a:off x="1075850" y="1540175"/>
            <a:ext cx="6996600" cy="222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What’s new in Benford’s Law research:</a:t>
            </a:r>
            <a:endParaRPr sz="2400">
              <a:solidFill>
                <a:srgbClr val="28324A"/>
              </a:solidFill>
            </a:endParaRPr>
          </a:p>
          <a:p>
            <a:pPr indent="-381000" lvl="0" marL="457200" rtl="0" algn="l">
              <a:lnSpc>
                <a:spcPct val="115000"/>
              </a:lnSpc>
              <a:spcBef>
                <a:spcPts val="600"/>
              </a:spcBef>
              <a:spcAft>
                <a:spcPts val="0"/>
              </a:spcAft>
              <a:buClr>
                <a:srgbClr val="28324A"/>
              </a:buClr>
              <a:buSzPts val="2400"/>
              <a:buChar char="◉"/>
            </a:pPr>
            <a:r>
              <a:rPr lang="en" sz="2400"/>
              <a:t>What is Benford’s Law?</a:t>
            </a:r>
            <a:endParaRPr sz="2400">
              <a:solidFill>
                <a:srgbClr val="28324A"/>
              </a:solidFill>
            </a:endParaRPr>
          </a:p>
          <a:p>
            <a:pPr indent="-381000" lvl="0" marL="457200" rtl="0" algn="l">
              <a:lnSpc>
                <a:spcPct val="115000"/>
              </a:lnSpc>
              <a:spcBef>
                <a:spcPts val="0"/>
              </a:spcBef>
              <a:spcAft>
                <a:spcPts val="0"/>
              </a:spcAft>
              <a:buClr>
                <a:srgbClr val="28324A"/>
              </a:buClr>
              <a:buSzPts val="2400"/>
              <a:buChar char="◉"/>
            </a:pPr>
            <a:r>
              <a:rPr lang="en" sz="2400"/>
              <a:t>What can I do with it?</a:t>
            </a:r>
            <a:endParaRPr sz="2400"/>
          </a:p>
          <a:p>
            <a:pPr indent="-381000" lvl="0" marL="457200" rtl="0" algn="l">
              <a:lnSpc>
                <a:spcPct val="115000"/>
              </a:lnSpc>
              <a:spcBef>
                <a:spcPts val="0"/>
              </a:spcBef>
              <a:spcAft>
                <a:spcPts val="0"/>
              </a:spcAft>
              <a:buSzPts val="2400"/>
              <a:buChar char="◉"/>
            </a:pPr>
            <a:r>
              <a:rPr lang="en" sz="2400"/>
              <a:t>What can I do when my data isn’t perfect?</a:t>
            </a:r>
            <a:endParaRPr sz="2400"/>
          </a:p>
          <a:p>
            <a:pPr indent="0" lvl="0" marL="0" rtl="0" algn="l">
              <a:lnSpc>
                <a:spcPct val="115000"/>
              </a:lnSpc>
              <a:spcBef>
                <a:spcPts val="600"/>
              </a:spcBef>
              <a:spcAft>
                <a:spcPts val="0"/>
              </a:spcAft>
              <a:buNone/>
            </a:pPr>
            <a:r>
              <a:t/>
            </a:r>
            <a:endParaRPr sz="2400"/>
          </a:p>
        </p:txBody>
      </p:sp>
      <p:sp>
        <p:nvSpPr>
          <p:cNvPr id="472" name="Google Shape;472;p14"/>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2"/>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1" name="Google Shape;671;p32"/>
          <p:cNvSpPr txBox="1"/>
          <p:nvPr>
            <p:ph idx="4294967295" type="title"/>
          </p:nvPr>
        </p:nvSpPr>
        <p:spPr>
          <a:xfrm>
            <a:off x="5037775" y="192800"/>
            <a:ext cx="3519000" cy="5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Benford-Like Data</a:t>
            </a:r>
            <a:endParaRPr>
              <a:solidFill>
                <a:srgbClr val="00CEF6"/>
              </a:solidFill>
            </a:endParaRPr>
          </a:p>
        </p:txBody>
      </p:sp>
      <p:sp>
        <p:nvSpPr>
          <p:cNvPr id="672" name="Google Shape;672;p32"/>
          <p:cNvSpPr txBox="1"/>
          <p:nvPr>
            <p:ph idx="4294967295" type="title"/>
          </p:nvPr>
        </p:nvSpPr>
        <p:spPr>
          <a:xfrm>
            <a:off x="5437150" y="3714800"/>
            <a:ext cx="3668400" cy="6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000"/>
              <a:t>Publishe</a:t>
            </a:r>
            <a:r>
              <a:rPr lang="en" sz="1000"/>
              <a:t>d in </a:t>
            </a:r>
            <a:r>
              <a:rPr i="1" lang="en" sz="1000"/>
              <a:t>Security, Steganography, and Watermarking of Multimedia Contents IX. </a:t>
            </a:r>
            <a:r>
              <a:rPr lang="en" sz="1000"/>
              <a:t>(2007)  Fu, Shi, and Su.</a:t>
            </a:r>
            <a:endParaRPr sz="1000">
              <a:solidFill>
                <a:srgbClr val="00CEF6"/>
              </a:solidFill>
            </a:endParaRPr>
          </a:p>
        </p:txBody>
      </p:sp>
      <p:sp>
        <p:nvSpPr>
          <p:cNvPr id="673" name="Google Shape;673;p32"/>
          <p:cNvSpPr txBox="1"/>
          <p:nvPr>
            <p:ph idx="4294967295" type="title"/>
          </p:nvPr>
        </p:nvSpPr>
        <p:spPr>
          <a:xfrm>
            <a:off x="5437150" y="670025"/>
            <a:ext cx="3986400" cy="23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Data:</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Uncompressed Image Database</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1,300 image files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JPEG coefficients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Results: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Departs from Benford’s Law</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However, the overall distribution is </a:t>
            </a:r>
            <a:r>
              <a:rPr i="1" lang="en" sz="1400">
                <a:solidFill>
                  <a:srgbClr val="000000"/>
                </a:solidFill>
              </a:rPr>
              <a:t>benford-like</a:t>
            </a:r>
            <a:endParaRPr i="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000">
              <a:solidFill>
                <a:srgbClr val="000000"/>
              </a:solidFill>
            </a:endParaRPr>
          </a:p>
          <a:p>
            <a:pPr indent="0" lvl="0" marL="0" rtl="0" algn="l">
              <a:spcBef>
                <a:spcPts val="0"/>
              </a:spcBef>
              <a:spcAft>
                <a:spcPts val="0"/>
              </a:spcAft>
              <a:buNone/>
            </a:pPr>
            <a:r>
              <a:t/>
            </a:r>
            <a:endParaRPr sz="1000">
              <a:solidFill>
                <a:srgbClr val="000000"/>
              </a:solidFill>
            </a:endParaRPr>
          </a:p>
        </p:txBody>
      </p:sp>
      <p:pic>
        <p:nvPicPr>
          <p:cNvPr id="674" name="Google Shape;674;p32"/>
          <p:cNvPicPr preferRelativeResize="0"/>
          <p:nvPr/>
        </p:nvPicPr>
        <p:blipFill>
          <a:blip r:embed="rId3">
            <a:alphaModFix/>
          </a:blip>
          <a:stretch>
            <a:fillRect/>
          </a:stretch>
        </p:blipFill>
        <p:spPr>
          <a:xfrm>
            <a:off x="238775" y="369925"/>
            <a:ext cx="5132350" cy="37883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3"/>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80" name="Google Shape;680;p33"/>
          <p:cNvSpPr txBox="1"/>
          <p:nvPr>
            <p:ph idx="4294967295" type="title"/>
          </p:nvPr>
        </p:nvSpPr>
        <p:spPr>
          <a:xfrm>
            <a:off x="5037775" y="192800"/>
            <a:ext cx="3519000" cy="5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Benford-Like Data</a:t>
            </a:r>
            <a:endParaRPr>
              <a:solidFill>
                <a:srgbClr val="00CEF6"/>
              </a:solidFill>
            </a:endParaRPr>
          </a:p>
        </p:txBody>
      </p:sp>
      <p:sp>
        <p:nvSpPr>
          <p:cNvPr id="681" name="Google Shape;681;p33"/>
          <p:cNvSpPr txBox="1"/>
          <p:nvPr>
            <p:ph idx="4294967295" type="title"/>
          </p:nvPr>
        </p:nvSpPr>
        <p:spPr>
          <a:xfrm>
            <a:off x="5437150" y="670025"/>
            <a:ext cx="3986400" cy="61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We can tinker with the Benford’s Law formula to make this work.</a:t>
            </a:r>
            <a:endParaRPr i="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000">
              <a:solidFill>
                <a:srgbClr val="000000"/>
              </a:solidFill>
            </a:endParaRPr>
          </a:p>
          <a:p>
            <a:pPr indent="0" lvl="0" marL="0" rtl="0" algn="l">
              <a:spcBef>
                <a:spcPts val="0"/>
              </a:spcBef>
              <a:spcAft>
                <a:spcPts val="0"/>
              </a:spcAft>
              <a:buNone/>
            </a:pPr>
            <a:r>
              <a:t/>
            </a:r>
            <a:endParaRPr sz="1000">
              <a:solidFill>
                <a:srgbClr val="000000"/>
              </a:solidFill>
            </a:endParaRPr>
          </a:p>
        </p:txBody>
      </p:sp>
      <p:sp>
        <p:nvSpPr>
          <p:cNvPr id="682" name="Google Shape;682;p33"/>
          <p:cNvSpPr txBox="1"/>
          <p:nvPr/>
        </p:nvSpPr>
        <p:spPr>
          <a:xfrm>
            <a:off x="4295275" y="1303375"/>
            <a:ext cx="481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Benford’s Law:      log(1+ </a:t>
            </a:r>
            <a:r>
              <a:rPr lang="en">
                <a:latin typeface="Source Sans Pro"/>
                <a:ea typeface="Source Sans Pro"/>
                <a:cs typeface="Source Sans Pro"/>
                <a:sym typeface="Source Sans Pro"/>
              </a:rPr>
              <a:t>1/d </a:t>
            </a:r>
            <a:r>
              <a:rPr lang="en">
                <a:latin typeface="Source Sans Pro"/>
                <a:ea typeface="Source Sans Pro"/>
                <a:cs typeface="Source Sans Pro"/>
                <a:sym typeface="Source Sans Pro"/>
              </a:rPr>
              <a:t>)       d is the digit</a:t>
            </a:r>
            <a:endParaRPr>
              <a:latin typeface="Source Sans Pro"/>
              <a:ea typeface="Source Sans Pro"/>
              <a:cs typeface="Source Sans Pro"/>
              <a:sym typeface="Source Sans Pro"/>
            </a:endParaRPr>
          </a:p>
        </p:txBody>
      </p:sp>
      <p:sp>
        <p:nvSpPr>
          <p:cNvPr id="683" name="Google Shape;683;p33"/>
          <p:cNvSpPr txBox="1"/>
          <p:nvPr/>
        </p:nvSpPr>
        <p:spPr>
          <a:xfrm>
            <a:off x="4295275" y="1719225"/>
            <a:ext cx="481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Adjusted</a:t>
            </a:r>
            <a:r>
              <a:rPr lang="en">
                <a:latin typeface="Source Sans Pro"/>
                <a:ea typeface="Source Sans Pro"/>
                <a:cs typeface="Source Sans Pro"/>
                <a:sym typeface="Source Sans Pro"/>
              </a:rPr>
              <a:t>:      log(1+ 1/(s+d</a:t>
            </a:r>
            <a:r>
              <a:rPr baseline="30000" lang="en">
                <a:latin typeface="Source Sans Pro"/>
                <a:ea typeface="Source Sans Pro"/>
                <a:cs typeface="Source Sans Pro"/>
                <a:sym typeface="Source Sans Pro"/>
              </a:rPr>
              <a:t>q</a:t>
            </a:r>
            <a:r>
              <a:rPr lang="en">
                <a:latin typeface="Source Sans Pro"/>
                <a:ea typeface="Source Sans Pro"/>
                <a:cs typeface="Source Sans Pro"/>
                <a:sym typeface="Source Sans Pro"/>
              </a:rPr>
              <a:t> ))       s, q are numbers we pick</a:t>
            </a:r>
            <a:endParaRPr>
              <a:latin typeface="Source Sans Pro"/>
              <a:ea typeface="Source Sans Pro"/>
              <a:cs typeface="Source Sans Pro"/>
              <a:sym typeface="Source Sans Pro"/>
            </a:endParaRPr>
          </a:p>
        </p:txBody>
      </p:sp>
      <p:pic>
        <p:nvPicPr>
          <p:cNvPr id="684" name="Google Shape;684;p33"/>
          <p:cNvPicPr preferRelativeResize="0"/>
          <p:nvPr/>
        </p:nvPicPr>
        <p:blipFill>
          <a:blip r:embed="rId3">
            <a:alphaModFix/>
          </a:blip>
          <a:stretch>
            <a:fillRect/>
          </a:stretch>
        </p:blipFill>
        <p:spPr>
          <a:xfrm>
            <a:off x="268475" y="1046950"/>
            <a:ext cx="3986400" cy="2971917"/>
          </a:xfrm>
          <a:prstGeom prst="rect">
            <a:avLst/>
          </a:prstGeom>
          <a:noFill/>
          <a:ln>
            <a:noFill/>
          </a:ln>
        </p:spPr>
      </p:pic>
      <p:sp>
        <p:nvSpPr>
          <p:cNvPr id="685" name="Google Shape;685;p33"/>
          <p:cNvSpPr txBox="1"/>
          <p:nvPr/>
        </p:nvSpPr>
        <p:spPr>
          <a:xfrm>
            <a:off x="4371850" y="2763075"/>
            <a:ext cx="32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Q=1.88  -  Now more bendy!</a:t>
            </a:r>
            <a:endParaRPr>
              <a:latin typeface="Source Sans Pro"/>
              <a:ea typeface="Source Sans Pro"/>
              <a:cs typeface="Source Sans Pro"/>
              <a:sym typeface="Source Sans Pro"/>
            </a:endParaRPr>
          </a:p>
        </p:txBody>
      </p:sp>
      <p:sp>
        <p:nvSpPr>
          <p:cNvPr id="686" name="Google Shape;686;p33"/>
          <p:cNvSpPr txBox="1"/>
          <p:nvPr/>
        </p:nvSpPr>
        <p:spPr>
          <a:xfrm>
            <a:off x="4337325" y="3102850"/>
            <a:ext cx="32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S = -0.27   </a:t>
            </a:r>
            <a:r>
              <a:rPr lang="en">
                <a:latin typeface="Source Sans Pro"/>
                <a:ea typeface="Source Sans Pro"/>
                <a:cs typeface="Source Sans Pro"/>
                <a:sym typeface="Source Sans Pro"/>
              </a:rPr>
              <a:t> -  Now taller!</a:t>
            </a:r>
            <a:endParaRPr>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4"/>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2" name="Google Shape;692;p34"/>
          <p:cNvSpPr txBox="1"/>
          <p:nvPr>
            <p:ph idx="4294967295" type="title"/>
          </p:nvPr>
        </p:nvSpPr>
        <p:spPr>
          <a:xfrm>
            <a:off x="0" y="140175"/>
            <a:ext cx="3519000" cy="5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Transformation</a:t>
            </a:r>
            <a:endParaRPr>
              <a:solidFill>
                <a:srgbClr val="00CEF6"/>
              </a:solidFill>
            </a:endParaRPr>
          </a:p>
        </p:txBody>
      </p:sp>
      <p:sp>
        <p:nvSpPr>
          <p:cNvPr id="693" name="Google Shape;693;p34"/>
          <p:cNvSpPr txBox="1"/>
          <p:nvPr>
            <p:ph idx="4294967295" type="title"/>
          </p:nvPr>
        </p:nvSpPr>
        <p:spPr>
          <a:xfrm>
            <a:off x="61725" y="3765750"/>
            <a:ext cx="3010500" cy="60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000"/>
              <a:t>Daniel McCarville (2023). “A data transformation process for using Benford’s Law with bounded data.” </a:t>
            </a:r>
            <a:r>
              <a:rPr i="1" lang="en" sz="1000"/>
              <a:t>Emerald Open Research</a:t>
            </a:r>
            <a:endParaRPr i="1" sz="1000">
              <a:solidFill>
                <a:srgbClr val="00CEF6"/>
              </a:solidFill>
            </a:endParaRPr>
          </a:p>
        </p:txBody>
      </p:sp>
      <p:sp>
        <p:nvSpPr>
          <p:cNvPr id="694" name="Google Shape;694;p34"/>
          <p:cNvSpPr txBox="1"/>
          <p:nvPr>
            <p:ph idx="4294967295" type="title"/>
          </p:nvPr>
        </p:nvSpPr>
        <p:spPr>
          <a:xfrm>
            <a:off x="399375" y="617400"/>
            <a:ext cx="3986400" cy="23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Data:</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8th grade math assessments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13,000 assessments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Results: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Departs from Benford’s law</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Not benford-like</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000">
              <a:solidFill>
                <a:srgbClr val="000000"/>
              </a:solidFill>
            </a:endParaRPr>
          </a:p>
          <a:p>
            <a:pPr indent="0" lvl="0" marL="0" rtl="0" algn="l">
              <a:spcBef>
                <a:spcPts val="0"/>
              </a:spcBef>
              <a:spcAft>
                <a:spcPts val="0"/>
              </a:spcAft>
              <a:buNone/>
            </a:pPr>
            <a:r>
              <a:t/>
            </a:r>
            <a:endParaRPr sz="1000">
              <a:solidFill>
                <a:srgbClr val="000000"/>
              </a:solidFill>
            </a:endParaRPr>
          </a:p>
        </p:txBody>
      </p:sp>
      <p:pic>
        <p:nvPicPr>
          <p:cNvPr id="695" name="Google Shape;695;p34"/>
          <p:cNvPicPr preferRelativeResize="0"/>
          <p:nvPr/>
        </p:nvPicPr>
        <p:blipFill>
          <a:blip r:embed="rId3">
            <a:alphaModFix/>
          </a:blip>
          <a:stretch>
            <a:fillRect/>
          </a:stretch>
        </p:blipFill>
        <p:spPr>
          <a:xfrm>
            <a:off x="3217800" y="158853"/>
            <a:ext cx="5610226" cy="4154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5"/>
          <p:cNvSpPr txBox="1"/>
          <p:nvPr>
            <p:ph idx="1" type="body"/>
          </p:nvPr>
        </p:nvSpPr>
        <p:spPr>
          <a:xfrm>
            <a:off x="1131500" y="1552950"/>
            <a:ext cx="33399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00CEF6"/>
                </a:solidFill>
              </a:rPr>
              <a:t>Problem</a:t>
            </a:r>
            <a:endParaRPr b="1">
              <a:solidFill>
                <a:srgbClr val="00CEF6"/>
              </a:solidFill>
            </a:endParaRPr>
          </a:p>
          <a:p>
            <a:pPr indent="0" lvl="0" marL="0" rtl="0" algn="l">
              <a:spcBef>
                <a:spcPts val="600"/>
              </a:spcBef>
              <a:spcAft>
                <a:spcPts val="0"/>
              </a:spcAft>
              <a:buNone/>
            </a:pPr>
            <a:r>
              <a:rPr lang="en"/>
              <a:t>Assessment scores run from 0 - 45. Benford’s analysis typically works best with data that ranges over many orders of magnitude.</a:t>
            </a:r>
            <a:endParaRPr/>
          </a:p>
        </p:txBody>
      </p:sp>
      <p:sp>
        <p:nvSpPr>
          <p:cNvPr id="701" name="Google Shape;701;p35"/>
          <p:cNvSpPr txBox="1"/>
          <p:nvPr>
            <p:ph idx="2" type="body"/>
          </p:nvPr>
        </p:nvSpPr>
        <p:spPr>
          <a:xfrm>
            <a:off x="4672563" y="1552950"/>
            <a:ext cx="33399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3468BC"/>
                </a:solidFill>
              </a:rPr>
              <a:t>Solution</a:t>
            </a:r>
            <a:endParaRPr b="1">
              <a:solidFill>
                <a:srgbClr val="3468BC"/>
              </a:solidFill>
            </a:endParaRPr>
          </a:p>
          <a:p>
            <a:pPr indent="0" lvl="0" marL="0" rtl="0" algn="l">
              <a:spcBef>
                <a:spcPts val="600"/>
              </a:spcBef>
              <a:spcAft>
                <a:spcPts val="0"/>
              </a:spcAft>
              <a:buNone/>
            </a:pPr>
            <a:r>
              <a:rPr lang="en"/>
              <a:t>Raise each score to the tenth power (x¹⁰). </a:t>
            </a:r>
            <a:endParaRPr/>
          </a:p>
        </p:txBody>
      </p:sp>
      <p:sp>
        <p:nvSpPr>
          <p:cNvPr id="702" name="Google Shape;702;p35"/>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6"/>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08" name="Google Shape;708;p36"/>
          <p:cNvPicPr preferRelativeResize="0"/>
          <p:nvPr/>
        </p:nvPicPr>
        <p:blipFill>
          <a:blip r:embed="rId3">
            <a:alphaModFix/>
          </a:blip>
          <a:stretch>
            <a:fillRect/>
          </a:stretch>
        </p:blipFill>
        <p:spPr>
          <a:xfrm>
            <a:off x="109250" y="627050"/>
            <a:ext cx="4564849" cy="3380734"/>
          </a:xfrm>
          <a:prstGeom prst="rect">
            <a:avLst/>
          </a:prstGeom>
          <a:noFill/>
          <a:ln>
            <a:noFill/>
          </a:ln>
        </p:spPr>
      </p:pic>
      <p:pic>
        <p:nvPicPr>
          <p:cNvPr id="709" name="Google Shape;709;p36"/>
          <p:cNvPicPr preferRelativeResize="0"/>
          <p:nvPr/>
        </p:nvPicPr>
        <p:blipFill>
          <a:blip r:embed="rId4">
            <a:alphaModFix/>
          </a:blip>
          <a:stretch>
            <a:fillRect/>
          </a:stretch>
        </p:blipFill>
        <p:spPr>
          <a:xfrm>
            <a:off x="4722900" y="627050"/>
            <a:ext cx="4457674" cy="3299624"/>
          </a:xfrm>
          <a:prstGeom prst="rect">
            <a:avLst/>
          </a:prstGeom>
          <a:noFill/>
          <a:ln>
            <a:noFill/>
          </a:ln>
        </p:spPr>
      </p:pic>
      <p:sp>
        <p:nvSpPr>
          <p:cNvPr id="710" name="Google Shape;710;p36"/>
          <p:cNvSpPr txBox="1"/>
          <p:nvPr/>
        </p:nvSpPr>
        <p:spPr>
          <a:xfrm>
            <a:off x="1726000" y="181225"/>
            <a:ext cx="16137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8324A"/>
                </a:solidFill>
                <a:latin typeface="Source Sans Pro"/>
                <a:ea typeface="Source Sans Pro"/>
                <a:cs typeface="Source Sans Pro"/>
                <a:sym typeface="Source Sans Pro"/>
              </a:rPr>
              <a:t>Original Data</a:t>
            </a:r>
            <a:endParaRPr sz="2000">
              <a:solidFill>
                <a:srgbClr val="28324A"/>
              </a:solidFill>
              <a:latin typeface="Source Sans Pro"/>
              <a:ea typeface="Source Sans Pro"/>
              <a:cs typeface="Source Sans Pro"/>
              <a:sym typeface="Source Sans Pro"/>
            </a:endParaRPr>
          </a:p>
        </p:txBody>
      </p:sp>
      <p:sp>
        <p:nvSpPr>
          <p:cNvPr id="711" name="Google Shape;711;p36"/>
          <p:cNvSpPr txBox="1"/>
          <p:nvPr/>
        </p:nvSpPr>
        <p:spPr>
          <a:xfrm>
            <a:off x="6443700" y="238550"/>
            <a:ext cx="16137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8324A"/>
                </a:solidFill>
                <a:latin typeface="Source Sans Pro"/>
                <a:ea typeface="Source Sans Pro"/>
                <a:cs typeface="Source Sans Pro"/>
                <a:sym typeface="Source Sans Pro"/>
              </a:rPr>
              <a:t>Transformed</a:t>
            </a:r>
            <a:endParaRPr sz="2000">
              <a:solidFill>
                <a:srgbClr val="28324A"/>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37"/>
          <p:cNvSpPr txBox="1"/>
          <p:nvPr>
            <p:ph idx="4294967295" type="body"/>
          </p:nvPr>
        </p:nvSpPr>
        <p:spPr>
          <a:xfrm>
            <a:off x="154675" y="1841650"/>
            <a:ext cx="2313600" cy="16971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lang="en">
                <a:solidFill>
                  <a:srgbClr val="FFFFFF"/>
                </a:solidFill>
                <a:latin typeface="Oswald"/>
                <a:ea typeface="Oswald"/>
                <a:cs typeface="Oswald"/>
                <a:sym typeface="Oswald"/>
              </a:rPr>
              <a:t>MAD Scores</a:t>
            </a:r>
            <a:endParaRPr b="1">
              <a:solidFill>
                <a:srgbClr val="FFFFFF"/>
              </a:solidFill>
              <a:latin typeface="Oswald"/>
              <a:ea typeface="Oswald"/>
              <a:cs typeface="Oswald"/>
              <a:sym typeface="Oswald"/>
            </a:endParaRPr>
          </a:p>
          <a:p>
            <a:pPr indent="0" lvl="0" marL="0" rtl="0" algn="ctr">
              <a:spcBef>
                <a:spcPts val="600"/>
              </a:spcBef>
              <a:spcAft>
                <a:spcPts val="0"/>
              </a:spcAft>
              <a:buNone/>
            </a:pPr>
            <a:r>
              <a:rPr b="1" lang="en">
                <a:solidFill>
                  <a:srgbClr val="FFFFFF"/>
                </a:solidFill>
                <a:latin typeface="Oswald"/>
                <a:ea typeface="Oswald"/>
                <a:cs typeface="Oswald"/>
                <a:sym typeface="Oswald"/>
              </a:rPr>
              <a:t>by School</a:t>
            </a:r>
            <a:endParaRPr b="1">
              <a:solidFill>
                <a:srgbClr val="FFFFFF"/>
              </a:solidFill>
              <a:latin typeface="Oswald"/>
              <a:ea typeface="Oswald"/>
              <a:cs typeface="Oswald"/>
              <a:sym typeface="Oswald"/>
            </a:endParaRPr>
          </a:p>
          <a:p>
            <a:pPr indent="0" lvl="0" marL="457200" rtl="0" algn="l">
              <a:spcBef>
                <a:spcPts val="600"/>
              </a:spcBef>
              <a:spcAft>
                <a:spcPts val="0"/>
              </a:spcAft>
              <a:buNone/>
            </a:pPr>
            <a:r>
              <a:t/>
            </a:r>
            <a:endParaRPr b="1" sz="1400">
              <a:solidFill>
                <a:srgbClr val="FFFFFF"/>
              </a:solidFill>
              <a:latin typeface="Oswald"/>
              <a:ea typeface="Oswald"/>
              <a:cs typeface="Oswald"/>
              <a:sym typeface="Oswald"/>
            </a:endParaRPr>
          </a:p>
        </p:txBody>
      </p:sp>
      <p:sp>
        <p:nvSpPr>
          <p:cNvPr id="717" name="Google Shape;717;p37"/>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18" name="Google Shape;718;p37"/>
          <p:cNvPicPr preferRelativeResize="0"/>
          <p:nvPr/>
        </p:nvPicPr>
        <p:blipFill>
          <a:blip r:embed="rId3">
            <a:alphaModFix/>
          </a:blip>
          <a:stretch>
            <a:fillRect/>
          </a:stretch>
        </p:blipFill>
        <p:spPr>
          <a:xfrm>
            <a:off x="2468264" y="0"/>
            <a:ext cx="6675736" cy="5143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38"/>
          <p:cNvSpPr txBox="1"/>
          <p:nvPr>
            <p:ph idx="4294967295" type="ctrTitle"/>
          </p:nvPr>
        </p:nvSpPr>
        <p:spPr>
          <a:xfrm>
            <a:off x="2722475" y="1278550"/>
            <a:ext cx="6593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8300"/>
              <a:t>Questions?</a:t>
            </a:r>
            <a:endParaRPr sz="8300"/>
          </a:p>
        </p:txBody>
      </p:sp>
      <p:sp>
        <p:nvSpPr>
          <p:cNvPr id="724" name="Google Shape;724;p38"/>
          <p:cNvSpPr txBox="1"/>
          <p:nvPr>
            <p:ph idx="4294967295" type="subTitle"/>
          </p:nvPr>
        </p:nvSpPr>
        <p:spPr>
          <a:xfrm>
            <a:off x="2973200" y="2438349"/>
            <a:ext cx="6593700" cy="1680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Ask now or later</a:t>
            </a:r>
            <a:endParaRPr/>
          </a:p>
          <a:p>
            <a:pPr indent="0" lvl="0" marL="0" rtl="0" algn="ctr">
              <a:spcBef>
                <a:spcPts val="600"/>
              </a:spcBef>
              <a:spcAft>
                <a:spcPts val="0"/>
              </a:spcAft>
              <a:buNone/>
            </a:pPr>
            <a:r>
              <a:rPr lang="en"/>
              <a:t>daniel.mccarville@gmail.com</a:t>
            </a:r>
            <a:endParaRPr/>
          </a:p>
          <a:p>
            <a:pPr indent="0" lvl="0" marL="0" rtl="0" algn="ctr">
              <a:spcBef>
                <a:spcPts val="600"/>
              </a:spcBef>
              <a:spcAft>
                <a:spcPts val="0"/>
              </a:spcAft>
              <a:buNone/>
            </a:pPr>
            <a:r>
              <a:t/>
            </a:r>
            <a:endParaRPr b="1" sz="3600"/>
          </a:p>
        </p:txBody>
      </p:sp>
      <p:sp>
        <p:nvSpPr>
          <p:cNvPr id="725" name="Google Shape;725;p38"/>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6" name="Google Shape;726;p38"/>
          <p:cNvSpPr txBox="1"/>
          <p:nvPr>
            <p:ph idx="4294967295" type="ctrTitle"/>
          </p:nvPr>
        </p:nvSpPr>
        <p:spPr>
          <a:xfrm>
            <a:off x="3434750" y="4115250"/>
            <a:ext cx="5670600" cy="38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200"/>
              <a:t>Daniel McCarville • AVP, Audit Analytics &amp; Automation • Arch Capital</a:t>
            </a:r>
            <a:endParaRPr sz="1200"/>
          </a:p>
        </p:txBody>
      </p:sp>
      <p:pic>
        <p:nvPicPr>
          <p:cNvPr id="727" name="Google Shape;727;p38"/>
          <p:cNvPicPr preferRelativeResize="0"/>
          <p:nvPr/>
        </p:nvPicPr>
        <p:blipFill>
          <a:blip r:embed="rId3">
            <a:alphaModFix/>
          </a:blip>
          <a:stretch>
            <a:fillRect/>
          </a:stretch>
        </p:blipFill>
        <p:spPr>
          <a:xfrm>
            <a:off x="11" y="0"/>
            <a:ext cx="3450378"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5"/>
          <p:cNvSpPr txBox="1"/>
          <p:nvPr>
            <p:ph type="ctrTitle"/>
          </p:nvPr>
        </p:nvSpPr>
        <p:spPr>
          <a:xfrm>
            <a:off x="802450" y="3031150"/>
            <a:ext cx="67215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The Basics of Benford’s Law</a:t>
            </a:r>
            <a:endParaRPr/>
          </a:p>
        </p:txBody>
      </p:sp>
      <p:sp>
        <p:nvSpPr>
          <p:cNvPr id="478" name="Google Shape;478;p15"/>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sz="12000">
              <a:solidFill>
                <a:srgbClr val="3C78D8"/>
              </a:solidFill>
            </a:endParaRPr>
          </a:p>
        </p:txBody>
      </p:sp>
      <p:sp>
        <p:nvSpPr>
          <p:cNvPr id="479" name="Google Shape;479;p15"/>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6"/>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85" name="Google Shape;485;p16"/>
          <p:cNvGraphicFramePr/>
          <p:nvPr/>
        </p:nvGraphicFramePr>
        <p:xfrm>
          <a:off x="884825" y="786856"/>
          <a:ext cx="3000000" cy="3000000"/>
        </p:xfrm>
        <a:graphic>
          <a:graphicData uri="http://schemas.openxmlformats.org/drawingml/2006/table">
            <a:tbl>
              <a:tblPr>
                <a:noFill/>
                <a:tableStyleId>{31799199-E2DD-4B2B-A260-D15AA76A0931}</a:tableStyleId>
              </a:tblPr>
              <a:tblGrid>
                <a:gridCol w="964600"/>
                <a:gridCol w="964600"/>
              </a:tblGrid>
              <a:tr h="557625">
                <a:tc>
                  <a:txBody>
                    <a:bodyPr/>
                    <a:lstStyle/>
                    <a:p>
                      <a:pPr indent="0" lvl="0" marL="0" rtl="0" algn="l">
                        <a:spcBef>
                          <a:spcPts val="0"/>
                        </a:spcBef>
                        <a:spcAft>
                          <a:spcPts val="0"/>
                        </a:spcAft>
                        <a:buNone/>
                      </a:pPr>
                      <a:r>
                        <a:rPr lang="en" sz="1100">
                          <a:solidFill>
                            <a:srgbClr val="607D8B"/>
                          </a:solidFill>
                          <a:latin typeface="Roboto Slab"/>
                          <a:ea typeface="Roboto Slab"/>
                          <a:cs typeface="Roboto Slab"/>
                          <a:sym typeface="Roboto Slab"/>
                        </a:rPr>
                        <a:t>Number</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607D8B"/>
                          </a:solidFill>
                          <a:latin typeface="Roboto Slab"/>
                          <a:ea typeface="Roboto Slab"/>
                          <a:cs typeface="Roboto Slab"/>
                          <a:sym typeface="Roboto Slab"/>
                        </a:rPr>
                        <a:t>First Significant Digit</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7625">
                <a:tc>
                  <a:txBody>
                    <a:bodyPr/>
                    <a:lstStyle/>
                    <a:p>
                      <a:pPr indent="0" lvl="0" marL="0" rtl="0" algn="l">
                        <a:spcBef>
                          <a:spcPts val="0"/>
                        </a:spcBef>
                        <a:spcAft>
                          <a:spcPts val="0"/>
                        </a:spcAft>
                        <a:buNone/>
                      </a:pPr>
                      <a:r>
                        <a:rPr lang="en" sz="1100">
                          <a:solidFill>
                            <a:srgbClr val="607D8B"/>
                          </a:solidFill>
                          <a:latin typeface="Roboto Slab"/>
                          <a:ea typeface="Roboto Slab"/>
                          <a:cs typeface="Roboto Slab"/>
                          <a:sym typeface="Roboto Slab"/>
                        </a:rPr>
                        <a:t>2</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rtl="0" algn="ctr">
                        <a:spcBef>
                          <a:spcPts val="0"/>
                        </a:spcBef>
                        <a:spcAft>
                          <a:spcPts val="0"/>
                        </a:spcAft>
                        <a:buNone/>
                      </a:pPr>
                      <a:r>
                        <a:rPr b="1" lang="en">
                          <a:solidFill>
                            <a:srgbClr val="263238"/>
                          </a:solidFill>
                          <a:latin typeface="Source Sans Pro"/>
                          <a:ea typeface="Source Sans Pro"/>
                          <a:cs typeface="Source Sans Pro"/>
                          <a:sym typeface="Source Sans Pro"/>
                        </a:rPr>
                        <a:t>2</a:t>
                      </a:r>
                      <a:endParaRPr b="1" sz="1400">
                        <a:solidFill>
                          <a:srgbClr val="263238"/>
                        </a:solidFill>
                        <a:latin typeface="Source Sans Pro"/>
                        <a:ea typeface="Source Sans Pro"/>
                        <a:cs typeface="Source Sans Pro"/>
                        <a:sym typeface="Source Sans Pro"/>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557625">
                <a:tc>
                  <a:txBody>
                    <a:bodyPr/>
                    <a:lstStyle/>
                    <a:p>
                      <a:pPr indent="0" lvl="0" marL="0" rtl="0" algn="l">
                        <a:spcBef>
                          <a:spcPts val="0"/>
                        </a:spcBef>
                        <a:spcAft>
                          <a:spcPts val="0"/>
                        </a:spcAft>
                        <a:buNone/>
                      </a:pPr>
                      <a:r>
                        <a:rPr lang="en" sz="1100">
                          <a:solidFill>
                            <a:srgbClr val="607D8B"/>
                          </a:solidFill>
                          <a:latin typeface="Roboto Slab"/>
                          <a:ea typeface="Roboto Slab"/>
                          <a:cs typeface="Roboto Slab"/>
                          <a:sym typeface="Roboto Slab"/>
                        </a:rPr>
                        <a:t>$59.50</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263238"/>
                          </a:solidFill>
                          <a:latin typeface="Source Sans Pro"/>
                          <a:ea typeface="Source Sans Pro"/>
                          <a:cs typeface="Source Sans Pro"/>
                          <a:sym typeface="Source Sans Pro"/>
                        </a:rPr>
                        <a:t>5</a:t>
                      </a:r>
                      <a:endParaRPr b="1" sz="1400">
                        <a:solidFill>
                          <a:srgbClr val="263238"/>
                        </a:solidFill>
                        <a:latin typeface="Source Sans Pro"/>
                        <a:ea typeface="Source Sans Pro"/>
                        <a:cs typeface="Source Sans Pro"/>
                        <a:sym typeface="Source Sans Pro"/>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7625">
                <a:tc>
                  <a:txBody>
                    <a:bodyPr/>
                    <a:lstStyle/>
                    <a:p>
                      <a:pPr indent="0" lvl="0" marL="0" rtl="0" algn="l">
                        <a:spcBef>
                          <a:spcPts val="0"/>
                        </a:spcBef>
                        <a:spcAft>
                          <a:spcPts val="0"/>
                        </a:spcAft>
                        <a:buNone/>
                      </a:pPr>
                      <a:r>
                        <a:rPr lang="en" sz="1100">
                          <a:solidFill>
                            <a:srgbClr val="607D8B"/>
                          </a:solidFill>
                          <a:latin typeface="Roboto Slab"/>
                          <a:ea typeface="Roboto Slab"/>
                          <a:cs typeface="Roboto Slab"/>
                          <a:sym typeface="Roboto Slab"/>
                        </a:rPr>
                        <a:t>0.813548</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rtl="0" algn="ctr">
                        <a:spcBef>
                          <a:spcPts val="0"/>
                        </a:spcBef>
                        <a:spcAft>
                          <a:spcPts val="0"/>
                        </a:spcAft>
                        <a:buNone/>
                      </a:pPr>
                      <a:r>
                        <a:rPr b="1" lang="en">
                          <a:solidFill>
                            <a:srgbClr val="263238"/>
                          </a:solidFill>
                          <a:latin typeface="Source Sans Pro"/>
                          <a:ea typeface="Source Sans Pro"/>
                          <a:cs typeface="Source Sans Pro"/>
                          <a:sym typeface="Source Sans Pro"/>
                        </a:rPr>
                        <a:t>8</a:t>
                      </a:r>
                      <a:endParaRPr b="1" sz="1400">
                        <a:solidFill>
                          <a:srgbClr val="263238"/>
                        </a:solidFill>
                        <a:latin typeface="Source Sans Pro"/>
                        <a:ea typeface="Source Sans Pro"/>
                        <a:cs typeface="Source Sans Pro"/>
                        <a:sym typeface="Source Sans Pro"/>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557625">
                <a:tc>
                  <a:txBody>
                    <a:bodyPr/>
                    <a:lstStyle/>
                    <a:p>
                      <a:pPr indent="0" lvl="0" marL="0" rtl="0" algn="l">
                        <a:spcBef>
                          <a:spcPts val="0"/>
                        </a:spcBef>
                        <a:spcAft>
                          <a:spcPts val="0"/>
                        </a:spcAft>
                        <a:buNone/>
                      </a:pPr>
                      <a:r>
                        <a:rPr lang="en" sz="1100">
                          <a:solidFill>
                            <a:srgbClr val="607D8B"/>
                          </a:solidFill>
                          <a:latin typeface="Roboto Slab"/>
                          <a:ea typeface="Roboto Slab"/>
                          <a:cs typeface="Roboto Slab"/>
                          <a:sym typeface="Roboto Slab"/>
                        </a:rPr>
                        <a:t>-4,000.01</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263238"/>
                          </a:solidFill>
                          <a:latin typeface="Source Sans Pro"/>
                          <a:ea typeface="Source Sans Pro"/>
                          <a:cs typeface="Source Sans Pro"/>
                          <a:sym typeface="Source Sans Pro"/>
                        </a:rPr>
                        <a:t>4</a:t>
                      </a:r>
                      <a:endParaRPr b="1" sz="1400">
                        <a:solidFill>
                          <a:srgbClr val="263238"/>
                        </a:solidFill>
                        <a:latin typeface="Source Sans Pro"/>
                        <a:ea typeface="Source Sans Pro"/>
                        <a:cs typeface="Source Sans Pro"/>
                        <a:sym typeface="Source Sans Pro"/>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557625">
                <a:tc>
                  <a:txBody>
                    <a:bodyPr/>
                    <a:lstStyle/>
                    <a:p>
                      <a:pPr indent="0" lvl="0" marL="0" rtl="0" algn="l">
                        <a:spcBef>
                          <a:spcPts val="0"/>
                        </a:spcBef>
                        <a:spcAft>
                          <a:spcPts val="0"/>
                        </a:spcAft>
                        <a:buNone/>
                      </a:pPr>
                      <a:r>
                        <a:rPr lang="en" sz="1100">
                          <a:solidFill>
                            <a:srgbClr val="607D8B"/>
                          </a:solidFill>
                          <a:latin typeface="Roboto Slab"/>
                          <a:ea typeface="Roboto Slab"/>
                          <a:cs typeface="Roboto Slab"/>
                          <a:sym typeface="Roboto Slab"/>
                        </a:rPr>
                        <a:t>01001101 (binary)</a:t>
                      </a:r>
                      <a:endParaRPr sz="1100">
                        <a:solidFill>
                          <a:srgbClr val="607D8B"/>
                        </a:solidFill>
                        <a:latin typeface="Roboto Slab"/>
                        <a:ea typeface="Roboto Slab"/>
                        <a:cs typeface="Roboto Slab"/>
                        <a:sym typeface="Roboto Slab"/>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07D8B"/>
                      </a:solidFill>
                      <a:prstDash val="solid"/>
                      <a:round/>
                      <a:headEnd len="sm" w="sm" type="none"/>
                      <a:tailEnd len="sm" w="sm" type="none"/>
                    </a:lnB>
                    <a:solidFill>
                      <a:srgbClr val="ECEFF1"/>
                    </a:solidFill>
                  </a:tcPr>
                </a:tc>
                <a:tc>
                  <a:txBody>
                    <a:bodyPr/>
                    <a:lstStyle/>
                    <a:p>
                      <a:pPr indent="0" lvl="0" marL="0" rtl="0" algn="ctr">
                        <a:spcBef>
                          <a:spcPts val="0"/>
                        </a:spcBef>
                        <a:spcAft>
                          <a:spcPts val="0"/>
                        </a:spcAft>
                        <a:buNone/>
                      </a:pPr>
                      <a:r>
                        <a:rPr b="1" lang="en">
                          <a:solidFill>
                            <a:srgbClr val="263238"/>
                          </a:solidFill>
                          <a:latin typeface="Source Sans Pro"/>
                          <a:ea typeface="Source Sans Pro"/>
                          <a:cs typeface="Source Sans Pro"/>
                          <a:sym typeface="Source Sans Pro"/>
                        </a:rPr>
                        <a:t>1</a:t>
                      </a:r>
                      <a:endParaRPr b="1" sz="1400">
                        <a:solidFill>
                          <a:srgbClr val="263238"/>
                        </a:solidFill>
                        <a:latin typeface="Source Sans Pro"/>
                        <a:ea typeface="Source Sans Pro"/>
                        <a:cs typeface="Source Sans Pro"/>
                        <a:sym typeface="Source Sans Pro"/>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07D8B"/>
                      </a:solidFill>
                      <a:prstDash val="solid"/>
                      <a:round/>
                      <a:headEnd len="sm" w="sm" type="none"/>
                      <a:tailEnd len="sm" w="sm" type="none"/>
                    </a:lnB>
                    <a:solidFill>
                      <a:srgbClr val="ECEFF1"/>
                    </a:solidFill>
                  </a:tcPr>
                </a:tc>
              </a:tr>
            </a:tbl>
          </a:graphicData>
        </a:graphic>
      </p:graphicFrame>
      <p:grpSp>
        <p:nvGrpSpPr>
          <p:cNvPr id="486" name="Google Shape;486;p16"/>
          <p:cNvGrpSpPr/>
          <p:nvPr/>
        </p:nvGrpSpPr>
        <p:grpSpPr>
          <a:xfrm>
            <a:off x="3245913" y="405000"/>
            <a:ext cx="5602913" cy="3907925"/>
            <a:chOff x="2504763" y="1017725"/>
            <a:chExt cx="5602913" cy="3907925"/>
          </a:xfrm>
        </p:grpSpPr>
        <p:pic>
          <p:nvPicPr>
            <p:cNvPr id="487" name="Google Shape;487;p16"/>
            <p:cNvPicPr preferRelativeResize="0"/>
            <p:nvPr/>
          </p:nvPicPr>
          <p:blipFill>
            <a:blip r:embed="rId3">
              <a:alphaModFix/>
            </a:blip>
            <a:stretch>
              <a:fillRect/>
            </a:stretch>
          </p:blipFill>
          <p:spPr>
            <a:xfrm>
              <a:off x="4865950" y="1017725"/>
              <a:ext cx="3181350" cy="3695700"/>
            </a:xfrm>
            <a:prstGeom prst="rect">
              <a:avLst/>
            </a:prstGeom>
            <a:noFill/>
            <a:ln>
              <a:noFill/>
            </a:ln>
          </p:spPr>
        </p:pic>
        <p:sp>
          <p:nvSpPr>
            <p:cNvPr id="488" name="Google Shape;488;p16"/>
            <p:cNvSpPr/>
            <p:nvPr/>
          </p:nvSpPr>
          <p:spPr>
            <a:xfrm>
              <a:off x="2504763" y="2739875"/>
              <a:ext cx="1929300" cy="25140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6"/>
            <p:cNvSpPr txBox="1"/>
            <p:nvPr/>
          </p:nvSpPr>
          <p:spPr>
            <a:xfrm>
              <a:off x="4926175" y="4608250"/>
              <a:ext cx="3181500" cy="317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700"/>
                <a:t>Published in the </a:t>
              </a:r>
              <a:r>
                <a:rPr i="1" lang="en" sz="700"/>
                <a:t>Journal of Accountancy</a:t>
              </a:r>
              <a:r>
                <a:rPr lang="en" sz="700"/>
                <a:t>. April 1, 2017</a:t>
              </a:r>
              <a:endParaRPr sz="700"/>
            </a:p>
          </p:txBody>
        </p:sp>
      </p:grpSp>
      <p:sp>
        <p:nvSpPr>
          <p:cNvPr id="490" name="Google Shape;490;p16"/>
          <p:cNvSpPr txBox="1"/>
          <p:nvPr>
            <p:ph type="title"/>
          </p:nvPr>
        </p:nvSpPr>
        <p:spPr>
          <a:xfrm>
            <a:off x="452275" y="71050"/>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BENFORD’S LAW?</a:t>
            </a:r>
            <a:endParaRPr>
              <a:solidFill>
                <a:srgbClr val="00CEF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7"/>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6" name="Google Shape;496;p17"/>
          <p:cNvSpPr txBox="1"/>
          <p:nvPr/>
        </p:nvSpPr>
        <p:spPr>
          <a:xfrm>
            <a:off x="616750" y="1717450"/>
            <a:ext cx="7772400" cy="802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4000">
                <a:solidFill>
                  <a:schemeClr val="lt1"/>
                </a:solidFill>
              </a:rPr>
              <a:t>Probability(d) = log</a:t>
            </a:r>
            <a:r>
              <a:rPr b="1" baseline="-25000" lang="en" sz="4000">
                <a:solidFill>
                  <a:schemeClr val="lt1"/>
                </a:solidFill>
              </a:rPr>
              <a:t>10</a:t>
            </a:r>
            <a:r>
              <a:rPr b="1" lang="en" sz="4000">
                <a:solidFill>
                  <a:schemeClr val="lt1"/>
                </a:solidFill>
              </a:rPr>
              <a:t>(1+ 1⁄</a:t>
            </a:r>
            <a:r>
              <a:rPr b="1" lang="en" sz="2600">
                <a:solidFill>
                  <a:schemeClr val="lt1"/>
                </a:solidFill>
              </a:rPr>
              <a:t>d</a:t>
            </a:r>
            <a:r>
              <a:rPr b="1" lang="en" sz="4000">
                <a:solidFill>
                  <a:schemeClr val="lt1"/>
                </a:solidFill>
              </a:rPr>
              <a:t>)</a:t>
            </a:r>
            <a:endParaRPr b="1" sz="4000">
              <a:solidFill>
                <a:schemeClr val="lt1"/>
              </a:solidFill>
            </a:endParaRPr>
          </a:p>
        </p:txBody>
      </p:sp>
      <p:sp>
        <p:nvSpPr>
          <p:cNvPr id="497" name="Google Shape;497;p17"/>
          <p:cNvSpPr txBox="1"/>
          <p:nvPr/>
        </p:nvSpPr>
        <p:spPr>
          <a:xfrm>
            <a:off x="616750" y="1701575"/>
            <a:ext cx="7772400" cy="802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4000">
                <a:solidFill>
                  <a:schemeClr val="lt1"/>
                </a:solidFill>
              </a:rPr>
              <a:t>Probability(1) = log</a:t>
            </a:r>
            <a:r>
              <a:rPr b="1" baseline="-25000" lang="en" sz="4000">
                <a:solidFill>
                  <a:schemeClr val="lt1"/>
                </a:solidFill>
              </a:rPr>
              <a:t>10</a:t>
            </a:r>
            <a:r>
              <a:rPr b="1" lang="en" sz="4000">
                <a:solidFill>
                  <a:schemeClr val="lt1"/>
                </a:solidFill>
              </a:rPr>
              <a:t>(1+ 1⁄</a:t>
            </a:r>
            <a:r>
              <a:rPr b="1" lang="en" sz="2600">
                <a:solidFill>
                  <a:schemeClr val="lt1"/>
                </a:solidFill>
              </a:rPr>
              <a:t>1</a:t>
            </a:r>
            <a:r>
              <a:rPr b="1" lang="en" sz="4000">
                <a:solidFill>
                  <a:schemeClr val="lt1"/>
                </a:solidFill>
              </a:rPr>
              <a:t>)</a:t>
            </a:r>
            <a:endParaRPr b="1" sz="4000">
              <a:solidFill>
                <a:schemeClr val="lt1"/>
              </a:solidFill>
            </a:endParaRPr>
          </a:p>
        </p:txBody>
      </p:sp>
      <p:sp>
        <p:nvSpPr>
          <p:cNvPr id="498" name="Google Shape;498;p17"/>
          <p:cNvSpPr txBox="1"/>
          <p:nvPr/>
        </p:nvSpPr>
        <p:spPr>
          <a:xfrm>
            <a:off x="550450" y="2833475"/>
            <a:ext cx="7772400" cy="802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3300">
                <a:solidFill>
                  <a:schemeClr val="lt1"/>
                </a:solidFill>
              </a:rPr>
              <a:t>Probability(1) = log</a:t>
            </a:r>
            <a:r>
              <a:rPr b="1" baseline="-25000" lang="en" sz="3300">
                <a:solidFill>
                  <a:schemeClr val="lt1"/>
                </a:solidFill>
              </a:rPr>
              <a:t>10</a:t>
            </a:r>
            <a:r>
              <a:rPr b="1" lang="en" sz="3300">
                <a:solidFill>
                  <a:schemeClr val="lt1"/>
                </a:solidFill>
              </a:rPr>
              <a:t>(2)</a:t>
            </a:r>
            <a:endParaRPr b="1" sz="3300">
              <a:solidFill>
                <a:schemeClr val="lt1"/>
              </a:solidFill>
            </a:endParaRPr>
          </a:p>
        </p:txBody>
      </p:sp>
      <p:sp>
        <p:nvSpPr>
          <p:cNvPr id="499" name="Google Shape;499;p17"/>
          <p:cNvSpPr txBox="1"/>
          <p:nvPr/>
        </p:nvSpPr>
        <p:spPr>
          <a:xfrm>
            <a:off x="685800" y="3693525"/>
            <a:ext cx="7772400" cy="802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3300">
                <a:solidFill>
                  <a:schemeClr val="lt1"/>
                </a:solidFill>
              </a:rPr>
              <a:t>Probability(1) = 0.301</a:t>
            </a:r>
            <a:endParaRPr b="1" sz="33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9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18"/>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05" name="Google Shape;505;p18"/>
          <p:cNvPicPr preferRelativeResize="0"/>
          <p:nvPr/>
        </p:nvPicPr>
        <p:blipFill>
          <a:blip r:embed="rId3">
            <a:alphaModFix/>
          </a:blip>
          <a:stretch>
            <a:fillRect/>
          </a:stretch>
        </p:blipFill>
        <p:spPr>
          <a:xfrm>
            <a:off x="3170675" y="234575"/>
            <a:ext cx="5386100" cy="4006200"/>
          </a:xfrm>
          <a:prstGeom prst="rect">
            <a:avLst/>
          </a:prstGeom>
          <a:noFill/>
          <a:ln>
            <a:noFill/>
          </a:ln>
        </p:spPr>
      </p:pic>
      <p:sp>
        <p:nvSpPr>
          <p:cNvPr id="506" name="Google Shape;506;p18"/>
          <p:cNvSpPr txBox="1"/>
          <p:nvPr/>
        </p:nvSpPr>
        <p:spPr>
          <a:xfrm>
            <a:off x="476450" y="340575"/>
            <a:ext cx="2201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swald"/>
                <a:ea typeface="Oswald"/>
                <a:cs typeface="Oswald"/>
                <a:sym typeface="Oswald"/>
              </a:rPr>
              <a:t>Revenue Management Scheme</a:t>
            </a:r>
            <a:endParaRPr b="1">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Numbers are from the published financial statements of a single company over several years.</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Too many 1, Too few 9.</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Why?</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Management unfairly rounded up revenue figures (i.e., $1 million instead of $900k).</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9"/>
          <p:cNvSpPr txBox="1"/>
          <p:nvPr>
            <p:ph type="title"/>
          </p:nvPr>
        </p:nvSpPr>
        <p:spPr>
          <a:xfrm>
            <a:off x="1047750" y="1007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KINDS OF DATA ARE BENFORD-DISTRIBUTED?</a:t>
            </a:r>
            <a:endParaRPr>
              <a:solidFill>
                <a:srgbClr val="00CEF6"/>
              </a:solidFill>
            </a:endParaRPr>
          </a:p>
        </p:txBody>
      </p:sp>
      <p:sp>
        <p:nvSpPr>
          <p:cNvPr id="512" name="Google Shape;512;p19"/>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3" name="Google Shape;513;p19"/>
          <p:cNvSpPr txBox="1"/>
          <p:nvPr>
            <p:ph idx="1" type="body"/>
          </p:nvPr>
        </p:nvSpPr>
        <p:spPr>
          <a:xfrm>
            <a:off x="0" y="1238850"/>
            <a:ext cx="28941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Accountancy</a:t>
            </a:r>
            <a:endParaRPr b="1"/>
          </a:p>
          <a:p>
            <a:pPr indent="-330200" lvl="0" marL="457200" rtl="0" algn="l">
              <a:spcBef>
                <a:spcPts val="600"/>
              </a:spcBef>
              <a:spcAft>
                <a:spcPts val="0"/>
              </a:spcAft>
              <a:buSzPts val="1600"/>
              <a:buChar char="◉"/>
            </a:pPr>
            <a:r>
              <a:rPr lang="en"/>
              <a:t>Income tax filings</a:t>
            </a:r>
            <a:endParaRPr/>
          </a:p>
          <a:p>
            <a:pPr indent="-330200" lvl="0" marL="457200" rtl="0" algn="l">
              <a:spcBef>
                <a:spcPts val="0"/>
              </a:spcBef>
              <a:spcAft>
                <a:spcPts val="0"/>
              </a:spcAft>
              <a:buSzPts val="1600"/>
              <a:buChar char="◉"/>
            </a:pPr>
            <a:r>
              <a:rPr lang="en"/>
              <a:t>eBay auction prices</a:t>
            </a:r>
            <a:endParaRPr/>
          </a:p>
          <a:p>
            <a:pPr indent="-330200" lvl="0" marL="457200" rtl="0" algn="l">
              <a:spcBef>
                <a:spcPts val="0"/>
              </a:spcBef>
              <a:spcAft>
                <a:spcPts val="0"/>
              </a:spcAft>
              <a:buSzPts val="1600"/>
              <a:buChar char="◉"/>
            </a:pPr>
            <a:r>
              <a:rPr lang="en"/>
              <a:t>A/R transactions</a:t>
            </a:r>
            <a:endParaRPr/>
          </a:p>
          <a:p>
            <a:pPr indent="-330200" lvl="0" marL="457200" rtl="0" algn="l">
              <a:spcBef>
                <a:spcPts val="0"/>
              </a:spcBef>
              <a:spcAft>
                <a:spcPts val="0"/>
              </a:spcAft>
              <a:buSzPts val="1600"/>
              <a:buChar char="◉"/>
            </a:pPr>
            <a:r>
              <a:rPr lang="en"/>
              <a:t>Corporate earnings</a:t>
            </a:r>
            <a:endParaRPr/>
          </a:p>
          <a:p>
            <a:pPr indent="-330200" lvl="0" marL="457200" rtl="0" algn="l">
              <a:spcBef>
                <a:spcPts val="0"/>
              </a:spcBef>
              <a:spcAft>
                <a:spcPts val="0"/>
              </a:spcAft>
              <a:buSzPts val="1600"/>
              <a:buChar char="◉"/>
            </a:pPr>
            <a:r>
              <a:rPr lang="en"/>
              <a:t>Retail returns</a:t>
            </a:r>
            <a:endParaRPr/>
          </a:p>
          <a:p>
            <a:pPr indent="-330200" lvl="0" marL="457200" rtl="0" algn="l">
              <a:spcBef>
                <a:spcPts val="0"/>
              </a:spcBef>
              <a:spcAft>
                <a:spcPts val="0"/>
              </a:spcAft>
              <a:buSzPts val="1600"/>
              <a:buChar char="◉"/>
            </a:pPr>
            <a:r>
              <a:rPr lang="en"/>
              <a:t>Auto insurance claims</a:t>
            </a:r>
            <a:endParaRPr/>
          </a:p>
        </p:txBody>
      </p:sp>
      <p:sp>
        <p:nvSpPr>
          <p:cNvPr id="514" name="Google Shape;514;p19"/>
          <p:cNvSpPr txBox="1"/>
          <p:nvPr>
            <p:ph idx="1" type="body"/>
          </p:nvPr>
        </p:nvSpPr>
        <p:spPr>
          <a:xfrm>
            <a:off x="3124950" y="1238850"/>
            <a:ext cx="28941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Natural Sciences</a:t>
            </a:r>
            <a:endParaRPr b="1"/>
          </a:p>
          <a:p>
            <a:pPr indent="-330200" lvl="0" marL="457200" rtl="0" algn="l">
              <a:spcBef>
                <a:spcPts val="600"/>
              </a:spcBef>
              <a:spcAft>
                <a:spcPts val="0"/>
              </a:spcAft>
              <a:buSzPts val="1600"/>
              <a:buChar char="◉"/>
            </a:pPr>
            <a:r>
              <a:rPr lang="en"/>
              <a:t>Distances between planets</a:t>
            </a:r>
            <a:endParaRPr/>
          </a:p>
          <a:p>
            <a:pPr indent="-330200" lvl="0" marL="457200" rtl="0" algn="l">
              <a:spcBef>
                <a:spcPts val="0"/>
              </a:spcBef>
              <a:spcAft>
                <a:spcPts val="0"/>
              </a:spcAft>
              <a:buSzPts val="1600"/>
              <a:buChar char="◉"/>
            </a:pPr>
            <a:r>
              <a:rPr lang="en"/>
              <a:t>Weights of chemical compounds</a:t>
            </a:r>
            <a:endParaRPr/>
          </a:p>
          <a:p>
            <a:pPr indent="-330200" lvl="0" marL="457200" rtl="0" algn="l">
              <a:spcBef>
                <a:spcPts val="0"/>
              </a:spcBef>
              <a:spcAft>
                <a:spcPts val="0"/>
              </a:spcAft>
              <a:buSzPts val="1600"/>
              <a:buChar char="◉"/>
            </a:pPr>
            <a:r>
              <a:rPr lang="en"/>
              <a:t>Sizes of lakes</a:t>
            </a:r>
            <a:endParaRPr/>
          </a:p>
          <a:p>
            <a:pPr indent="-330200" lvl="0" marL="457200" rtl="0" algn="l">
              <a:spcBef>
                <a:spcPts val="0"/>
              </a:spcBef>
              <a:spcAft>
                <a:spcPts val="0"/>
              </a:spcAft>
              <a:buSzPts val="1600"/>
              <a:buChar char="◉"/>
            </a:pPr>
            <a:r>
              <a:rPr lang="en"/>
              <a:t>Greenhouse gas emissions</a:t>
            </a:r>
            <a:endParaRPr/>
          </a:p>
        </p:txBody>
      </p:sp>
      <p:sp>
        <p:nvSpPr>
          <p:cNvPr id="515" name="Google Shape;515;p19"/>
          <p:cNvSpPr txBox="1"/>
          <p:nvPr>
            <p:ph idx="1" type="body"/>
          </p:nvPr>
        </p:nvSpPr>
        <p:spPr>
          <a:xfrm>
            <a:off x="6249900" y="1238850"/>
            <a:ext cx="2894100" cy="266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And more!</a:t>
            </a:r>
            <a:endParaRPr i="1"/>
          </a:p>
          <a:p>
            <a:pPr indent="-330200" lvl="0" marL="457200" rtl="0" algn="l">
              <a:spcBef>
                <a:spcPts val="600"/>
              </a:spcBef>
              <a:spcAft>
                <a:spcPts val="0"/>
              </a:spcAft>
              <a:buSzPts val="1600"/>
              <a:buChar char="◉"/>
            </a:pPr>
            <a:r>
              <a:rPr lang="en"/>
              <a:t>Populations of cities, states, and countries</a:t>
            </a:r>
            <a:endParaRPr/>
          </a:p>
          <a:p>
            <a:pPr indent="-330200" lvl="0" marL="457200" rtl="0" algn="l">
              <a:spcBef>
                <a:spcPts val="0"/>
              </a:spcBef>
              <a:spcAft>
                <a:spcPts val="0"/>
              </a:spcAft>
              <a:buSzPts val="1600"/>
              <a:buChar char="◉"/>
            </a:pPr>
            <a:r>
              <a:rPr lang="en"/>
              <a:t>Tables of statistical coefficients</a:t>
            </a:r>
            <a:endParaRPr/>
          </a:p>
          <a:p>
            <a:pPr indent="-330200" lvl="0" marL="457200" rtl="0" algn="l">
              <a:spcBef>
                <a:spcPts val="0"/>
              </a:spcBef>
              <a:spcAft>
                <a:spcPts val="0"/>
              </a:spcAft>
              <a:buSzPts val="1600"/>
              <a:buChar char="◉"/>
            </a:pPr>
            <a:r>
              <a:rPr lang="en"/>
              <a:t>Packet size in network traffic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0"/>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21" name="Google Shape;521;p20"/>
          <p:cNvPicPr preferRelativeResize="0"/>
          <p:nvPr/>
        </p:nvPicPr>
        <p:blipFill>
          <a:blip r:embed="rId3">
            <a:alphaModFix/>
          </a:blip>
          <a:stretch>
            <a:fillRect/>
          </a:stretch>
        </p:blipFill>
        <p:spPr>
          <a:xfrm>
            <a:off x="3384225" y="234575"/>
            <a:ext cx="5522926" cy="4107950"/>
          </a:xfrm>
          <a:prstGeom prst="rect">
            <a:avLst/>
          </a:prstGeom>
          <a:noFill/>
          <a:ln>
            <a:noFill/>
          </a:ln>
        </p:spPr>
      </p:pic>
      <p:sp>
        <p:nvSpPr>
          <p:cNvPr id="522" name="Google Shape;522;p20"/>
          <p:cNvSpPr txBox="1"/>
          <p:nvPr/>
        </p:nvSpPr>
        <p:spPr>
          <a:xfrm>
            <a:off x="204250" y="512750"/>
            <a:ext cx="28614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swald"/>
                <a:ea typeface="Oswald"/>
                <a:cs typeface="Oswald"/>
                <a:sym typeface="Oswald"/>
              </a:rPr>
              <a:t>Size  of Lakes</a:t>
            </a:r>
            <a:endParaRPr b="1">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State of Alaska measures the size (size)) of lakes for wildlife &amp; natural resource conservation.</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Benford’s Law shows “missing” data in 1 and 2.</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rPr lang="en">
                <a:latin typeface="Oswald"/>
                <a:ea typeface="Oswald"/>
                <a:cs typeface="Oswald"/>
                <a:sym typeface="Oswald"/>
              </a:rPr>
              <a:t>Cause: Management failed to measure small lakes - about 0.1 hectare.</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b="1">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1"/>
          <p:cNvSpPr txBox="1"/>
          <p:nvPr>
            <p:ph type="ctrTitle"/>
          </p:nvPr>
        </p:nvSpPr>
        <p:spPr>
          <a:xfrm>
            <a:off x="1748575" y="133525"/>
            <a:ext cx="7250700" cy="1159800"/>
          </a:xfrm>
          <a:prstGeom prst="rect">
            <a:avLst/>
          </a:prstGeom>
          <a:noFill/>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dk1"/>
                </a:solidFill>
              </a:rPr>
              <a:t>Guidelines: Does my data follow Benford’s Law?</a:t>
            </a:r>
            <a:endParaRPr>
              <a:solidFill>
                <a:schemeClr val="dk1"/>
              </a:solidFill>
            </a:endParaRPr>
          </a:p>
        </p:txBody>
      </p:sp>
      <p:sp>
        <p:nvSpPr>
          <p:cNvPr id="528" name="Google Shape;528;p21"/>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sz="12000">
              <a:solidFill>
                <a:srgbClr val="3C78D8"/>
              </a:solidFill>
            </a:endParaRPr>
          </a:p>
        </p:txBody>
      </p:sp>
      <p:sp>
        <p:nvSpPr>
          <p:cNvPr id="529" name="Google Shape;529;p21"/>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0" name="Google Shape;530;p21"/>
          <p:cNvSpPr txBox="1"/>
          <p:nvPr>
            <p:ph idx="4294967295" type="body"/>
          </p:nvPr>
        </p:nvSpPr>
        <p:spPr>
          <a:xfrm>
            <a:off x="156350" y="2628350"/>
            <a:ext cx="8842800" cy="2104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b="1" lang="en"/>
              <a:t>Yes, it does.</a:t>
            </a:r>
            <a:r>
              <a:rPr lang="en"/>
              <a:t> </a:t>
            </a:r>
            <a:endParaRPr/>
          </a:p>
          <a:p>
            <a:pPr indent="-355600" lvl="0" marL="457200" rtl="0" algn="l">
              <a:spcBef>
                <a:spcPts val="0"/>
              </a:spcBef>
              <a:spcAft>
                <a:spcPts val="0"/>
              </a:spcAft>
              <a:buSzPts val="2000"/>
              <a:buChar char="●"/>
            </a:pPr>
            <a:r>
              <a:rPr lang="en"/>
              <a:t>Unless it’s assigned, incremental values (zip codes, invoice numbers, IP addresses, etc.)</a:t>
            </a:r>
            <a:endParaRPr/>
          </a:p>
          <a:p>
            <a:pPr indent="-355600" lvl="0" marL="457200" rtl="0" algn="l">
              <a:spcBef>
                <a:spcPts val="0"/>
              </a:spcBef>
              <a:spcAft>
                <a:spcPts val="0"/>
              </a:spcAft>
              <a:buSzPts val="2000"/>
              <a:buChar char="●"/>
            </a:pPr>
            <a:r>
              <a:rPr lang="en"/>
              <a:t>Unless there is no variation (i.e. the heights of adults measured in inches nearly always start with 5 or 6).</a:t>
            </a:r>
            <a:endParaRPr/>
          </a:p>
          <a:p>
            <a:pPr indent="-355600" lvl="0" marL="457200" rtl="0" algn="l">
              <a:spcBef>
                <a:spcPts val="0"/>
              </a:spcBef>
              <a:spcAft>
                <a:spcPts val="0"/>
              </a:spcAft>
              <a:buSzPts val="2000"/>
              <a:buChar char="●"/>
            </a:pPr>
            <a:r>
              <a:rPr b="1" lang="en"/>
              <a:t>Just try it.</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