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316" r:id="rId3"/>
    <p:sldId id="289" r:id="rId4"/>
    <p:sldId id="284" r:id="rId5"/>
    <p:sldId id="290" r:id="rId6"/>
    <p:sldId id="292" r:id="rId7"/>
    <p:sldId id="283" r:id="rId8"/>
    <p:sldId id="271" r:id="rId9"/>
    <p:sldId id="301" r:id="rId10"/>
    <p:sldId id="302" r:id="rId11"/>
    <p:sldId id="303" r:id="rId12"/>
    <p:sldId id="288" r:id="rId13"/>
    <p:sldId id="293" r:id="rId14"/>
    <p:sldId id="294" r:id="rId15"/>
    <p:sldId id="308" r:id="rId16"/>
    <p:sldId id="296" r:id="rId17"/>
    <p:sldId id="295" r:id="rId18"/>
    <p:sldId id="309" r:id="rId19"/>
    <p:sldId id="297" r:id="rId20"/>
    <p:sldId id="310" r:id="rId21"/>
    <p:sldId id="311" r:id="rId22"/>
    <p:sldId id="299" r:id="rId23"/>
    <p:sldId id="305" r:id="rId24"/>
    <p:sldId id="306" r:id="rId25"/>
    <p:sldId id="314" r:id="rId26"/>
    <p:sldId id="264" r:id="rId27"/>
    <p:sldId id="265" r:id="rId28"/>
    <p:sldId id="266" r:id="rId29"/>
    <p:sldId id="270" r:id="rId30"/>
    <p:sldId id="315" r:id="rId31"/>
    <p:sldId id="272" r:id="rId32"/>
    <p:sldId id="274" r:id="rId33"/>
    <p:sldId id="275" r:id="rId34"/>
    <p:sldId id="276" r:id="rId35"/>
    <p:sldId id="277" r:id="rId36"/>
    <p:sldId id="278" r:id="rId37"/>
    <p:sldId id="279" r:id="rId38"/>
    <p:sldId id="280" r:id="rId39"/>
    <p:sldId id="281" r:id="rId40"/>
    <p:sldId id="282" r:id="rId41"/>
    <p:sldId id="291" r:id="rId4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95" d="100"/>
          <a:sy n="95" d="100"/>
        </p:scale>
        <p:origin x="119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09D7DBA-C9DE-44DD-814A-C76DD709ED29}" type="datetimeFigureOut">
              <a:rPr lang="en-US" smtClean="0"/>
              <a:t>5/16/2024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3481A3-80D4-4DFD-971F-47B55ADD3F14}" type="slidenum">
              <a:rPr lang="en-US" smtClean="0"/>
              <a:t>‹#›</a:t>
            </a:fld>
            <a:endParaRPr lang="en-US"/>
          </a:p>
        </p:txBody>
      </p:sp>
    </p:spTree>
    <p:extLst>
      <p:ext uri="{BB962C8B-B14F-4D97-AF65-F5344CB8AC3E}">
        <p14:creationId xmlns:p14="http://schemas.microsoft.com/office/powerpoint/2010/main" val="37326515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09D7DBA-C9DE-44DD-814A-C76DD709ED29}" type="datetimeFigureOut">
              <a:rPr lang="en-US" smtClean="0"/>
              <a:t>5/16/2024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3481A3-80D4-4DFD-971F-47B55ADD3F14}" type="slidenum">
              <a:rPr lang="en-US" smtClean="0"/>
              <a:t>‹#›</a:t>
            </a:fld>
            <a:endParaRPr lang="en-US"/>
          </a:p>
        </p:txBody>
      </p:sp>
    </p:spTree>
    <p:extLst>
      <p:ext uri="{BB962C8B-B14F-4D97-AF65-F5344CB8AC3E}">
        <p14:creationId xmlns:p14="http://schemas.microsoft.com/office/powerpoint/2010/main" val="22033925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09D7DBA-C9DE-44DD-814A-C76DD709ED29}" type="datetimeFigureOut">
              <a:rPr lang="en-US" smtClean="0"/>
              <a:t>5/16/2024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3481A3-80D4-4DFD-971F-47B55ADD3F14}" type="slidenum">
              <a:rPr lang="en-US" smtClean="0"/>
              <a:t>‹#›</a:t>
            </a:fld>
            <a:endParaRPr lang="en-US"/>
          </a:p>
        </p:txBody>
      </p:sp>
    </p:spTree>
    <p:extLst>
      <p:ext uri="{BB962C8B-B14F-4D97-AF65-F5344CB8AC3E}">
        <p14:creationId xmlns:p14="http://schemas.microsoft.com/office/powerpoint/2010/main" val="16015900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09D7DBA-C9DE-44DD-814A-C76DD709ED29}" type="datetimeFigureOut">
              <a:rPr lang="en-US" smtClean="0"/>
              <a:t>5/16/2024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3481A3-80D4-4DFD-971F-47B55ADD3F14}" type="slidenum">
              <a:rPr lang="en-US" smtClean="0"/>
              <a:t>‹#›</a:t>
            </a:fld>
            <a:endParaRPr lang="en-US"/>
          </a:p>
        </p:txBody>
      </p:sp>
    </p:spTree>
    <p:extLst>
      <p:ext uri="{BB962C8B-B14F-4D97-AF65-F5344CB8AC3E}">
        <p14:creationId xmlns:p14="http://schemas.microsoft.com/office/powerpoint/2010/main" val="26048412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09D7DBA-C9DE-44DD-814A-C76DD709ED29}" type="datetimeFigureOut">
              <a:rPr lang="en-US" smtClean="0"/>
              <a:t>5/16/2024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3481A3-80D4-4DFD-971F-47B55ADD3F14}" type="slidenum">
              <a:rPr lang="en-US" smtClean="0"/>
              <a:t>‹#›</a:t>
            </a:fld>
            <a:endParaRPr lang="en-US"/>
          </a:p>
        </p:txBody>
      </p:sp>
    </p:spTree>
    <p:extLst>
      <p:ext uri="{BB962C8B-B14F-4D97-AF65-F5344CB8AC3E}">
        <p14:creationId xmlns:p14="http://schemas.microsoft.com/office/powerpoint/2010/main" val="9408162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09D7DBA-C9DE-44DD-814A-C76DD709ED29}" type="datetimeFigureOut">
              <a:rPr lang="en-US" smtClean="0"/>
              <a:t>5/16/2024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3481A3-80D4-4DFD-971F-47B55ADD3F14}" type="slidenum">
              <a:rPr lang="en-US" smtClean="0"/>
              <a:t>‹#›</a:t>
            </a:fld>
            <a:endParaRPr lang="en-US"/>
          </a:p>
        </p:txBody>
      </p:sp>
    </p:spTree>
    <p:extLst>
      <p:ext uri="{BB962C8B-B14F-4D97-AF65-F5344CB8AC3E}">
        <p14:creationId xmlns:p14="http://schemas.microsoft.com/office/powerpoint/2010/main" val="5083231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9D7DBA-C9DE-44DD-814A-C76DD709ED29}" type="datetimeFigureOut">
              <a:rPr lang="en-US" smtClean="0"/>
              <a:t>5/16/2024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3481A3-80D4-4DFD-971F-47B55ADD3F14}" type="slidenum">
              <a:rPr lang="en-US" smtClean="0"/>
              <a:t>‹#›</a:t>
            </a:fld>
            <a:endParaRPr lang="en-US"/>
          </a:p>
        </p:txBody>
      </p:sp>
    </p:spTree>
    <p:extLst>
      <p:ext uri="{BB962C8B-B14F-4D97-AF65-F5344CB8AC3E}">
        <p14:creationId xmlns:p14="http://schemas.microsoft.com/office/powerpoint/2010/main" val="15610522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09D7DBA-C9DE-44DD-814A-C76DD709ED29}" type="datetimeFigureOut">
              <a:rPr lang="en-US" smtClean="0"/>
              <a:t>5/16/2024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3481A3-80D4-4DFD-971F-47B55ADD3F14}" type="slidenum">
              <a:rPr lang="en-US" smtClean="0"/>
              <a:t>‹#›</a:t>
            </a:fld>
            <a:endParaRPr lang="en-US"/>
          </a:p>
        </p:txBody>
      </p:sp>
    </p:spTree>
    <p:extLst>
      <p:ext uri="{BB962C8B-B14F-4D97-AF65-F5344CB8AC3E}">
        <p14:creationId xmlns:p14="http://schemas.microsoft.com/office/powerpoint/2010/main" val="5464108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3481A3-80D4-4DFD-971F-47B55ADD3F14}" type="slidenum">
              <a:rPr lang="en-US" smtClean="0"/>
              <a:t>‹#›</a:t>
            </a:fld>
            <a:endParaRPr lang="en-US"/>
          </a:p>
        </p:txBody>
      </p:sp>
      <p:sp>
        <p:nvSpPr>
          <p:cNvPr id="5" name="Date Placeholder 4"/>
          <p:cNvSpPr>
            <a:spLocks noGrp="1"/>
          </p:cNvSpPr>
          <p:nvPr>
            <p:ph type="dt" sz="half" idx="10"/>
          </p:nvPr>
        </p:nvSpPr>
        <p:spPr/>
        <p:txBody>
          <a:bodyPr/>
          <a:lstStyle/>
          <a:p>
            <a:fld id="{109D7DBA-C9DE-44DD-814A-C76DD709ED29}" type="datetimeFigureOut">
              <a:rPr lang="en-US" smtClean="0"/>
              <a:t>5/16/2024</a:t>
            </a:fld>
            <a:endParaRPr lang="en-US"/>
          </a:p>
        </p:txBody>
      </p:sp>
    </p:spTree>
    <p:extLst>
      <p:ext uri="{BB962C8B-B14F-4D97-AF65-F5344CB8AC3E}">
        <p14:creationId xmlns:p14="http://schemas.microsoft.com/office/powerpoint/2010/main" val="35596128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09D7DBA-C9DE-44DD-814A-C76DD709ED29}" type="datetimeFigureOut">
              <a:rPr lang="en-US" smtClean="0"/>
              <a:t>5/16/2024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3481A3-80D4-4DFD-971F-47B55ADD3F14}" type="slidenum">
              <a:rPr lang="en-US" smtClean="0"/>
              <a:t>‹#›</a:t>
            </a:fld>
            <a:endParaRPr lang="en-US"/>
          </a:p>
        </p:txBody>
      </p:sp>
    </p:spTree>
    <p:extLst>
      <p:ext uri="{BB962C8B-B14F-4D97-AF65-F5344CB8AC3E}">
        <p14:creationId xmlns:p14="http://schemas.microsoft.com/office/powerpoint/2010/main" val="7717727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09D7DBA-C9DE-44DD-814A-C76DD709ED29}" type="datetimeFigureOut">
              <a:rPr lang="en-US" smtClean="0"/>
              <a:t>5/16/2024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3481A3-80D4-4DFD-971F-47B55ADD3F14}"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0960048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09D7DBA-C9DE-44DD-814A-C76DD709ED29}" type="datetimeFigureOut">
              <a:rPr lang="en-US" smtClean="0"/>
              <a:t>5/16/2024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3481A3-80D4-4DFD-971F-47B55ADD3F14}" type="slidenum">
              <a:rPr lang="en-US" smtClean="0"/>
              <a:t>‹#›</a:t>
            </a:fld>
            <a:endParaRPr lang="en-US"/>
          </a:p>
        </p:txBody>
      </p:sp>
    </p:spTree>
    <p:extLst>
      <p:ext uri="{BB962C8B-B14F-4D97-AF65-F5344CB8AC3E}">
        <p14:creationId xmlns:p14="http://schemas.microsoft.com/office/powerpoint/2010/main" val="15612474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09D7DBA-C9DE-44DD-814A-C76DD709ED29}" type="datetimeFigureOut">
              <a:rPr lang="en-US" smtClean="0"/>
              <a:t>5/16/2024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3481A3-80D4-4DFD-971F-47B55ADD3F14}"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1702008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09D7DBA-C9DE-44DD-814A-C76DD709ED29}" type="datetimeFigureOut">
              <a:rPr lang="en-US" smtClean="0"/>
              <a:t>5/16/2024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3481A3-80D4-4DFD-971F-47B55ADD3F14}" type="slidenum">
              <a:rPr lang="en-US" smtClean="0"/>
              <a:t>‹#›</a:t>
            </a:fld>
            <a:endParaRPr lang="en-US"/>
          </a:p>
        </p:txBody>
      </p:sp>
    </p:spTree>
    <p:extLst>
      <p:ext uri="{BB962C8B-B14F-4D97-AF65-F5344CB8AC3E}">
        <p14:creationId xmlns:p14="http://schemas.microsoft.com/office/powerpoint/2010/main" val="33538418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09D7DBA-C9DE-44DD-814A-C76DD709ED29}" type="datetimeFigureOut">
              <a:rPr lang="en-US" smtClean="0"/>
              <a:t>5/16/2024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3481A3-80D4-4DFD-971F-47B55ADD3F14}" type="slidenum">
              <a:rPr lang="en-US" smtClean="0"/>
              <a:t>‹#›</a:t>
            </a:fld>
            <a:endParaRPr lang="en-US"/>
          </a:p>
        </p:txBody>
      </p:sp>
    </p:spTree>
    <p:extLst>
      <p:ext uri="{BB962C8B-B14F-4D97-AF65-F5344CB8AC3E}">
        <p14:creationId xmlns:p14="http://schemas.microsoft.com/office/powerpoint/2010/main" val="33639144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09D7DBA-C9DE-44DD-814A-C76DD709ED29}" type="datetimeFigureOut">
              <a:rPr lang="en-US" smtClean="0"/>
              <a:t>5/16/2024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3481A3-80D4-4DFD-971F-47B55ADD3F14}" type="slidenum">
              <a:rPr lang="en-US" smtClean="0"/>
              <a:t>‹#›</a:t>
            </a:fld>
            <a:endParaRPr lang="en-US"/>
          </a:p>
        </p:txBody>
      </p:sp>
    </p:spTree>
    <p:extLst>
      <p:ext uri="{BB962C8B-B14F-4D97-AF65-F5344CB8AC3E}">
        <p14:creationId xmlns:p14="http://schemas.microsoft.com/office/powerpoint/2010/main" val="26429003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09D7DBA-C9DE-44DD-814A-C76DD709ED29}" type="datetimeFigureOut">
              <a:rPr lang="en-US" smtClean="0"/>
              <a:t>5/16/2024</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73481A3-80D4-4DFD-971F-47B55ADD3F14}" type="slidenum">
              <a:rPr lang="en-US" smtClean="0"/>
              <a:t>‹#›</a:t>
            </a:fld>
            <a:endParaRPr lang="en-US"/>
          </a:p>
        </p:txBody>
      </p:sp>
    </p:spTree>
    <p:extLst>
      <p:ext uri="{BB962C8B-B14F-4D97-AF65-F5344CB8AC3E}">
        <p14:creationId xmlns:p14="http://schemas.microsoft.com/office/powerpoint/2010/main" val="4037501349"/>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www.google.com/url?sa=i&amp;rct=j&amp;q=&amp;esrc=s&amp;source=images&amp;cd=&amp;cad=rja&amp;uact=8&amp;docid=NrrKNPUhS4hDJM&amp;tbnid=qERxyRNRM0D4nM:&amp;ved=0CAUQjRw&amp;url=http://www.bengalifishcorner.com/products.html&amp;ei=w0t_U8n3FLSmsAS2kICYDA&amp;bvm=bv.67720277,d.b2k&amp;psig=AFQjCNEhaWSQWe2OhSyeKPlpXlns_brUAA&amp;ust=1400937764229844"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www.google.com/url?sa=i&amp;rct=j&amp;q=&amp;esrc=s&amp;source=images&amp;cd=&amp;cad=rja&amp;uact=8&amp;docid=NrrKNPUhS4hDJM&amp;tbnid=qERxyRNRM0D4nM:&amp;ved=0CAUQjRw&amp;url=http://www.bengalifishcorner.com/products.html&amp;ei=w0t_U8n3FLSmsAS2kICYDA&amp;bvm=bv.67720277,d.b2k&amp;psig=AFQjCNEhaWSQWe2OhSyeKPlpXlns_brUAA&amp;ust=1400937764229844"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9C1AD3-89F7-FB17-4DC5-354AF6DE21DA}"/>
              </a:ext>
            </a:extLst>
          </p:cNvPr>
          <p:cNvSpPr>
            <a:spLocks noGrp="1"/>
          </p:cNvSpPr>
          <p:nvPr>
            <p:ph type="ctrTitle"/>
          </p:nvPr>
        </p:nvSpPr>
        <p:spPr>
          <a:xfrm>
            <a:off x="1507067" y="2404534"/>
            <a:ext cx="7766936" cy="730552"/>
          </a:xfrm>
        </p:spPr>
        <p:txBody>
          <a:bodyPr>
            <a:normAutofit fontScale="90000"/>
          </a:bodyPr>
          <a:lstStyle/>
          <a:p>
            <a:pPr algn="ctr"/>
            <a:r>
              <a:rPr lang="en-US" b="1" i="0" dirty="0">
                <a:solidFill>
                  <a:srgbClr val="000000"/>
                </a:solidFill>
                <a:effectLst/>
                <a:highlight>
                  <a:srgbClr val="FFFFFF"/>
                </a:highlight>
                <a:latin typeface="Georgia" panose="02040502050405020303" pitchFamily="18" charset="0"/>
              </a:rPr>
              <a:t>White Collar Shortcuts &amp; Stretching Federal Criminal Statutes</a:t>
            </a:r>
            <a:endParaRPr lang="en-US" dirty="0"/>
          </a:p>
        </p:txBody>
      </p:sp>
      <p:sp>
        <p:nvSpPr>
          <p:cNvPr id="3" name="Subtitle 2">
            <a:extLst>
              <a:ext uri="{FF2B5EF4-FFF2-40B4-BE49-F238E27FC236}">
                <a16:creationId xmlns:a16="http://schemas.microsoft.com/office/drawing/2014/main" id="{5F8CA50A-AB86-370D-E3A8-E37C25C28757}"/>
              </a:ext>
            </a:extLst>
          </p:cNvPr>
          <p:cNvSpPr>
            <a:spLocks noGrp="1"/>
          </p:cNvSpPr>
          <p:nvPr>
            <p:ph type="subTitle" idx="1"/>
          </p:nvPr>
        </p:nvSpPr>
        <p:spPr>
          <a:xfrm>
            <a:off x="1507067" y="3949002"/>
            <a:ext cx="7766936" cy="2311121"/>
          </a:xfrm>
        </p:spPr>
        <p:txBody>
          <a:bodyPr>
            <a:normAutofit/>
          </a:bodyPr>
          <a:lstStyle/>
          <a:p>
            <a:pPr algn="ctr">
              <a:spcBef>
                <a:spcPts val="0"/>
              </a:spcBef>
            </a:pPr>
            <a:r>
              <a:rPr lang="en-US" sz="2400" b="1" dirty="0">
                <a:solidFill>
                  <a:schemeClr val="tx1"/>
                </a:solidFill>
              </a:rPr>
              <a:t>Ellen S. Podgor</a:t>
            </a:r>
          </a:p>
          <a:p>
            <a:pPr algn="ctr">
              <a:spcBef>
                <a:spcPts val="0"/>
              </a:spcBef>
            </a:pPr>
            <a:r>
              <a:rPr lang="en-US" sz="2400" b="1" dirty="0">
                <a:solidFill>
                  <a:schemeClr val="tx1"/>
                </a:solidFill>
              </a:rPr>
              <a:t>Gary R. Trombley Family White Collar Crime Research Professor</a:t>
            </a:r>
          </a:p>
          <a:p>
            <a:pPr algn="ctr">
              <a:spcBef>
                <a:spcPts val="0"/>
              </a:spcBef>
            </a:pPr>
            <a:r>
              <a:rPr lang="en-US" sz="2400" b="1" dirty="0">
                <a:solidFill>
                  <a:schemeClr val="tx1"/>
                </a:solidFill>
              </a:rPr>
              <a:t>Professor of Law</a:t>
            </a:r>
          </a:p>
          <a:p>
            <a:pPr algn="ctr">
              <a:spcBef>
                <a:spcPts val="0"/>
              </a:spcBef>
            </a:pPr>
            <a:r>
              <a:rPr lang="en-US" sz="2400" b="1" dirty="0">
                <a:solidFill>
                  <a:schemeClr val="tx1"/>
                </a:solidFill>
              </a:rPr>
              <a:t>Stetson University College of Law</a:t>
            </a:r>
          </a:p>
        </p:txBody>
      </p:sp>
    </p:spTree>
    <p:extLst>
      <p:ext uri="{BB962C8B-B14F-4D97-AF65-F5344CB8AC3E}">
        <p14:creationId xmlns:p14="http://schemas.microsoft.com/office/powerpoint/2010/main" val="23627044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72EB6-BF43-8D69-704F-CCA4ACECAF03}"/>
              </a:ext>
            </a:extLst>
          </p:cNvPr>
          <p:cNvSpPr>
            <a:spLocks noGrp="1"/>
          </p:cNvSpPr>
          <p:nvPr>
            <p:ph type="title"/>
          </p:nvPr>
        </p:nvSpPr>
        <p:spPr/>
        <p:txBody>
          <a:bodyPr/>
          <a:lstStyle/>
          <a:p>
            <a:pPr algn="ctr"/>
            <a:r>
              <a:rPr lang="en-US" b="1" dirty="0">
                <a:solidFill>
                  <a:schemeClr val="tx1"/>
                </a:solidFill>
              </a:rPr>
              <a:t>Three Things</a:t>
            </a:r>
          </a:p>
        </p:txBody>
      </p:sp>
      <p:sp>
        <p:nvSpPr>
          <p:cNvPr id="3" name="Content Placeholder 2">
            <a:extLst>
              <a:ext uri="{FF2B5EF4-FFF2-40B4-BE49-F238E27FC236}">
                <a16:creationId xmlns:a16="http://schemas.microsoft.com/office/drawing/2014/main" id="{2E5B349F-84FA-813E-8FBD-5E2DD6C5AFDE}"/>
              </a:ext>
            </a:extLst>
          </p:cNvPr>
          <p:cNvSpPr>
            <a:spLocks noGrp="1"/>
          </p:cNvSpPr>
          <p:nvPr>
            <p:ph idx="1"/>
          </p:nvPr>
        </p:nvSpPr>
        <p:spPr>
          <a:xfrm>
            <a:off x="677334" y="1567543"/>
            <a:ext cx="8596668" cy="4473819"/>
          </a:xfrm>
        </p:spPr>
        <p:txBody>
          <a:bodyPr>
            <a:normAutofit/>
          </a:bodyPr>
          <a:lstStyle/>
          <a:p>
            <a:r>
              <a:rPr lang="en-US" sz="4000" dirty="0"/>
              <a:t>White Collar Shortcuts</a:t>
            </a:r>
          </a:p>
          <a:p>
            <a:r>
              <a:rPr lang="en-US" sz="4000" dirty="0"/>
              <a:t>Statutes Used in White Collar Cases</a:t>
            </a:r>
          </a:p>
          <a:p>
            <a:r>
              <a:rPr lang="en-US" sz="4000" dirty="0"/>
              <a:t>Prosecution Stretching of Statutes</a:t>
            </a:r>
          </a:p>
        </p:txBody>
      </p:sp>
    </p:spTree>
    <p:extLst>
      <p:ext uri="{BB962C8B-B14F-4D97-AF65-F5344CB8AC3E}">
        <p14:creationId xmlns:p14="http://schemas.microsoft.com/office/powerpoint/2010/main" val="29304588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2FD1BF-ADBC-F82F-2B4D-47315EDB8E05}"/>
              </a:ext>
            </a:extLst>
          </p:cNvPr>
          <p:cNvSpPr>
            <a:spLocks noGrp="1"/>
          </p:cNvSpPr>
          <p:nvPr>
            <p:ph type="title"/>
          </p:nvPr>
        </p:nvSpPr>
        <p:spPr>
          <a:xfrm>
            <a:off x="677334" y="609600"/>
            <a:ext cx="8596668" cy="1018233"/>
          </a:xfrm>
        </p:spPr>
        <p:txBody>
          <a:bodyPr/>
          <a:lstStyle/>
          <a:p>
            <a:pPr algn="ctr" eaLnBrk="1" hangingPunct="1">
              <a:defRPr/>
            </a:pPr>
            <a:r>
              <a:rPr lang="en-US" b="1" dirty="0">
                <a:solidFill>
                  <a:schemeClr val="tx1"/>
                </a:solidFill>
              </a:rPr>
              <a:t>What is White Collar Crime?</a:t>
            </a:r>
          </a:p>
        </p:txBody>
      </p:sp>
      <p:sp>
        <p:nvSpPr>
          <p:cNvPr id="11267" name="Content Placeholder 2">
            <a:extLst>
              <a:ext uri="{FF2B5EF4-FFF2-40B4-BE49-F238E27FC236}">
                <a16:creationId xmlns:a16="http://schemas.microsoft.com/office/drawing/2014/main" id="{D05FD0C6-8322-22DE-33D2-335202E1DCD5}"/>
              </a:ext>
            </a:extLst>
          </p:cNvPr>
          <p:cNvSpPr>
            <a:spLocks noGrp="1" noChangeArrowheads="1"/>
          </p:cNvSpPr>
          <p:nvPr>
            <p:ph idx="1"/>
          </p:nvPr>
        </p:nvSpPr>
        <p:spPr>
          <a:xfrm>
            <a:off x="747673" y="1627833"/>
            <a:ext cx="8596668" cy="3880773"/>
          </a:xfrm>
        </p:spPr>
        <p:txBody>
          <a:bodyPr>
            <a:normAutofit/>
          </a:bodyPr>
          <a:lstStyle/>
          <a:p>
            <a:pPr>
              <a:buClrTx/>
            </a:pPr>
            <a:r>
              <a:rPr lang="en-US" altLang="en-US" b="1" dirty="0"/>
              <a:t>Definition of White Collar Crime</a:t>
            </a:r>
          </a:p>
          <a:p>
            <a:pPr>
              <a:buClrTx/>
            </a:pPr>
            <a:r>
              <a:rPr lang="en-US" altLang="en-US" b="1" dirty="0"/>
              <a:t>Scope of the Concept (Corporate Criminality)</a:t>
            </a:r>
          </a:p>
          <a:p>
            <a:pPr>
              <a:buClrTx/>
            </a:pPr>
            <a:r>
              <a:rPr lang="en-US" altLang="en-US" b="1" dirty="0"/>
              <a:t>State/Federal/International</a:t>
            </a:r>
          </a:p>
          <a:p>
            <a:pPr>
              <a:buClrTx/>
            </a:pPr>
            <a:r>
              <a:rPr lang="en-US" altLang="en-US" b="1" dirty="0"/>
              <a:t>No Specific Statutes</a:t>
            </a:r>
          </a:p>
          <a:p>
            <a:pPr lvl="1" eaLnBrk="1" hangingPunct="1">
              <a:buClrTx/>
            </a:pPr>
            <a:r>
              <a:rPr lang="en-US" altLang="en-US" dirty="0"/>
              <a:t>Fraud (Mail, Wire, Securities)</a:t>
            </a:r>
          </a:p>
          <a:p>
            <a:pPr lvl="1" eaLnBrk="1" hangingPunct="1">
              <a:buClrTx/>
            </a:pPr>
            <a:r>
              <a:rPr lang="en-US" altLang="en-US" dirty="0"/>
              <a:t>Corruption (Bribery &amp; Extortion)</a:t>
            </a:r>
          </a:p>
          <a:p>
            <a:pPr lvl="1" eaLnBrk="1" hangingPunct="1">
              <a:buClrTx/>
            </a:pPr>
            <a:r>
              <a:rPr lang="en-US" altLang="en-US" b="1" dirty="0"/>
              <a:t>“Shortcut Offenses” </a:t>
            </a:r>
            <a:r>
              <a:rPr lang="en-US" altLang="en-US" dirty="0"/>
              <a:t>– Perjury, False Statements, Obstruction of Justice</a:t>
            </a:r>
          </a:p>
          <a:p>
            <a:pPr lvl="1" eaLnBrk="1" hangingPunct="1">
              <a:buClrTx/>
            </a:pPr>
            <a:r>
              <a:rPr lang="en-US" altLang="en-US" dirty="0"/>
              <a:t>Specialty Offenses (Environmental, Tax, Bankruptcy, Computer)</a:t>
            </a:r>
            <a:endParaRPr lang="en-US" altLang="en-US" b="1" dirty="0"/>
          </a:p>
          <a:p>
            <a:pPr>
              <a:buClrTx/>
            </a:pPr>
            <a:r>
              <a:rPr lang="en-US" altLang="en-US" b="1" dirty="0"/>
              <a:t>Federal Priorities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0021DB53-7B61-2485-BE7B-0C3C34BF5785}"/>
              </a:ext>
            </a:extLst>
          </p:cNvPr>
          <p:cNvSpPr>
            <a:spLocks noGrp="1"/>
          </p:cNvSpPr>
          <p:nvPr>
            <p:ph type="title"/>
          </p:nvPr>
        </p:nvSpPr>
        <p:spPr/>
        <p:txBody>
          <a:bodyPr/>
          <a:lstStyle/>
          <a:p>
            <a:pPr algn="ctr" eaLnBrk="1" hangingPunct="1">
              <a:defRPr/>
            </a:pPr>
            <a:r>
              <a:rPr lang="en-US" altLang="en-US" b="1" dirty="0">
                <a:solidFill>
                  <a:schemeClr val="tx1"/>
                </a:solidFill>
              </a:rPr>
              <a:t>Unique Qualities of White-Collar Case</a:t>
            </a:r>
          </a:p>
        </p:txBody>
      </p:sp>
      <p:sp>
        <p:nvSpPr>
          <p:cNvPr id="12291" name="Content Placeholder 2">
            <a:extLst>
              <a:ext uri="{FF2B5EF4-FFF2-40B4-BE49-F238E27FC236}">
                <a16:creationId xmlns:a16="http://schemas.microsoft.com/office/drawing/2014/main" id="{890F6765-5538-D603-4C93-8E97AB6CBC07}"/>
              </a:ext>
            </a:extLst>
          </p:cNvPr>
          <p:cNvSpPr>
            <a:spLocks noGrp="1" noChangeArrowheads="1"/>
          </p:cNvSpPr>
          <p:nvPr>
            <p:ph idx="1"/>
          </p:nvPr>
        </p:nvSpPr>
        <p:spPr/>
        <p:txBody>
          <a:bodyPr>
            <a:normAutofit/>
          </a:bodyPr>
          <a:lstStyle/>
          <a:p>
            <a:pPr>
              <a:buClrTx/>
            </a:pPr>
            <a:r>
              <a:rPr lang="en-US" altLang="en-US" sz="3200" b="1" dirty="0"/>
              <a:t>Client Differences – often first offenders</a:t>
            </a:r>
          </a:p>
          <a:p>
            <a:pPr>
              <a:buClrTx/>
            </a:pPr>
            <a:r>
              <a:rPr lang="en-US" altLang="en-US" sz="3200" b="1" dirty="0"/>
              <a:t>Importance of Thinking Globally</a:t>
            </a:r>
          </a:p>
          <a:p>
            <a:pPr>
              <a:buClrTx/>
            </a:pPr>
            <a:r>
              <a:rPr lang="en-US" altLang="en-US" sz="3200" b="1" dirty="0"/>
              <a:t>Collateral Matters</a:t>
            </a:r>
          </a:p>
          <a:p>
            <a:pPr>
              <a:buClrTx/>
            </a:pPr>
            <a:r>
              <a:rPr lang="en-US" altLang="en-US" sz="3200" b="1" dirty="0"/>
              <a:t>Agency Investigations</a:t>
            </a:r>
          </a:p>
          <a:p>
            <a:pPr>
              <a:buClrTx/>
            </a:pPr>
            <a:r>
              <a:rPr lang="en-US" altLang="en-US" sz="3200" b="1" dirty="0"/>
              <a:t>Fifth Amendment Privilege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485E20-2D12-7B35-69BC-5411E649F707}"/>
              </a:ext>
            </a:extLst>
          </p:cNvPr>
          <p:cNvSpPr>
            <a:spLocks noGrp="1"/>
          </p:cNvSpPr>
          <p:nvPr>
            <p:ph type="title"/>
          </p:nvPr>
        </p:nvSpPr>
        <p:spPr/>
        <p:txBody>
          <a:bodyPr/>
          <a:lstStyle/>
          <a:p>
            <a:pPr algn="ctr"/>
            <a:r>
              <a:rPr lang="en-US" b="1" dirty="0">
                <a:solidFill>
                  <a:schemeClr val="tx1"/>
                </a:solidFill>
              </a:rPr>
              <a:t>White Collar Shortcuts</a:t>
            </a:r>
          </a:p>
        </p:txBody>
      </p:sp>
      <p:sp>
        <p:nvSpPr>
          <p:cNvPr id="3" name="Content Placeholder 2">
            <a:extLst>
              <a:ext uri="{FF2B5EF4-FFF2-40B4-BE49-F238E27FC236}">
                <a16:creationId xmlns:a16="http://schemas.microsoft.com/office/drawing/2014/main" id="{1EE5A289-AD2E-6425-0454-808CA26449A0}"/>
              </a:ext>
            </a:extLst>
          </p:cNvPr>
          <p:cNvSpPr>
            <a:spLocks noGrp="1"/>
          </p:cNvSpPr>
          <p:nvPr>
            <p:ph idx="1"/>
          </p:nvPr>
        </p:nvSpPr>
        <p:spPr>
          <a:xfrm>
            <a:off x="677334" y="1778559"/>
            <a:ext cx="8596668" cy="4262804"/>
          </a:xfrm>
        </p:spPr>
        <p:txBody>
          <a:bodyPr>
            <a:normAutofit/>
          </a:bodyPr>
          <a:lstStyle/>
          <a:p>
            <a:pPr>
              <a:buClrTx/>
              <a:buFont typeface="Wingdings" panose="05000000000000000000" pitchFamily="2" charset="2"/>
              <a:buChar char="Ø"/>
            </a:pPr>
            <a:r>
              <a:rPr lang="en-US" sz="2400" b="1" dirty="0"/>
              <a:t>What is a “white collar shortcut”?</a:t>
            </a:r>
          </a:p>
          <a:p>
            <a:pPr>
              <a:buClrTx/>
              <a:buFont typeface="Wingdings" panose="05000000000000000000" pitchFamily="2" charset="2"/>
              <a:buChar char="Ø"/>
            </a:pPr>
            <a:r>
              <a:rPr lang="en-US" sz="2400" b="1" dirty="0"/>
              <a:t>Why does the government use these crimes?</a:t>
            </a:r>
          </a:p>
          <a:p>
            <a:pPr>
              <a:buClrTx/>
              <a:buFont typeface="Wingdings" panose="05000000000000000000" pitchFamily="2" charset="2"/>
              <a:buChar char="Ø"/>
            </a:pPr>
            <a:r>
              <a:rPr lang="en-US" sz="2400" b="1" dirty="0"/>
              <a:t>What crimes are typical shortcuts for white collar cases”?</a:t>
            </a:r>
          </a:p>
          <a:p>
            <a:pPr lvl="1">
              <a:buClrTx/>
              <a:buFont typeface="Wingdings" panose="05000000000000000000" pitchFamily="2" charset="2"/>
              <a:buChar char="Ø"/>
            </a:pPr>
            <a:r>
              <a:rPr lang="en-US" sz="2400" b="1" dirty="0"/>
              <a:t>False Statements – 18 U.S.C. § 1001</a:t>
            </a:r>
          </a:p>
          <a:p>
            <a:pPr lvl="1">
              <a:buClrTx/>
              <a:buFont typeface="Wingdings" panose="05000000000000000000" pitchFamily="2" charset="2"/>
              <a:buChar char="Ø"/>
            </a:pPr>
            <a:r>
              <a:rPr lang="en-US" sz="2400" b="1" dirty="0"/>
              <a:t>Perjury-18 U.S.C. § 1621</a:t>
            </a:r>
          </a:p>
          <a:p>
            <a:pPr lvl="1">
              <a:buClrTx/>
              <a:buFont typeface="Wingdings" panose="05000000000000000000" pitchFamily="2" charset="2"/>
              <a:buChar char="Ø"/>
            </a:pPr>
            <a:r>
              <a:rPr lang="en-US" sz="2400" b="1" dirty="0"/>
              <a:t>False Declarations - 18 U.S.C. § 1623</a:t>
            </a:r>
          </a:p>
          <a:p>
            <a:pPr lvl="1">
              <a:buClrTx/>
              <a:buFont typeface="Wingdings" panose="05000000000000000000" pitchFamily="2" charset="2"/>
              <a:buChar char="Ø"/>
            </a:pPr>
            <a:r>
              <a:rPr lang="en-US" sz="2400" b="1" dirty="0"/>
              <a:t>Obstruction of Justice - 18 U.S.C. § 1503</a:t>
            </a:r>
          </a:p>
        </p:txBody>
      </p:sp>
    </p:spTree>
    <p:extLst>
      <p:ext uri="{BB962C8B-B14F-4D97-AF65-F5344CB8AC3E}">
        <p14:creationId xmlns:p14="http://schemas.microsoft.com/office/powerpoint/2010/main" val="39416186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312C7F-C91F-C363-1739-30CA611C6913}"/>
              </a:ext>
            </a:extLst>
          </p:cNvPr>
          <p:cNvSpPr>
            <a:spLocks noGrp="1"/>
          </p:cNvSpPr>
          <p:nvPr>
            <p:ph type="title"/>
          </p:nvPr>
        </p:nvSpPr>
        <p:spPr/>
        <p:txBody>
          <a:bodyPr/>
          <a:lstStyle/>
          <a:p>
            <a:pPr algn="ctr"/>
            <a:r>
              <a:rPr lang="en-US" b="1" dirty="0">
                <a:solidFill>
                  <a:schemeClr val="tx1"/>
                </a:solidFill>
              </a:rPr>
              <a:t>White Collar Fraud Statutes</a:t>
            </a:r>
          </a:p>
        </p:txBody>
      </p:sp>
      <p:sp>
        <p:nvSpPr>
          <p:cNvPr id="3" name="Content Placeholder 2">
            <a:extLst>
              <a:ext uri="{FF2B5EF4-FFF2-40B4-BE49-F238E27FC236}">
                <a16:creationId xmlns:a16="http://schemas.microsoft.com/office/drawing/2014/main" id="{F61C6E87-1FBE-8C52-6065-7350113DD246}"/>
              </a:ext>
            </a:extLst>
          </p:cNvPr>
          <p:cNvSpPr>
            <a:spLocks noGrp="1"/>
          </p:cNvSpPr>
          <p:nvPr>
            <p:ph idx="1"/>
          </p:nvPr>
        </p:nvSpPr>
        <p:spPr>
          <a:xfrm>
            <a:off x="677334" y="1356527"/>
            <a:ext cx="8596668" cy="4684835"/>
          </a:xfrm>
        </p:spPr>
        <p:txBody>
          <a:bodyPr>
            <a:normAutofit/>
          </a:bodyPr>
          <a:lstStyle/>
          <a:p>
            <a:r>
              <a:rPr lang="en-US" sz="2000" dirty="0"/>
              <a:t>Expansive Statutes</a:t>
            </a:r>
          </a:p>
          <a:p>
            <a:pPr lvl="1"/>
            <a:r>
              <a:rPr lang="en-US" sz="2000" dirty="0"/>
              <a:t>Mail Fraud - 18 U.S.C. § 1341, 1346</a:t>
            </a:r>
          </a:p>
          <a:p>
            <a:pPr lvl="1"/>
            <a:r>
              <a:rPr lang="en-US" sz="2000" dirty="0"/>
              <a:t>Wire Fraud - 18 U.S.C. § 1343</a:t>
            </a:r>
          </a:p>
          <a:p>
            <a:pPr lvl="1"/>
            <a:r>
              <a:rPr lang="en-US" sz="2000" dirty="0"/>
              <a:t>Conspiracy - 18 U.S.C. § 371</a:t>
            </a:r>
          </a:p>
          <a:p>
            <a:pPr marL="457200" lvl="1" indent="0">
              <a:buNone/>
            </a:pPr>
            <a:endParaRPr lang="en-US" sz="2000" dirty="0"/>
          </a:p>
          <a:p>
            <a:pPr marL="457200" lvl="1" indent="0">
              <a:buNone/>
            </a:pPr>
            <a:r>
              <a:rPr lang="en-US" sz="2000" dirty="0"/>
              <a:t>“Section 1341 of Title 18 U.S.C. has traditionally been used against fraudulent activity as a first line of defense. When a ‘new’ fraud develops—as constantly happens—the mail fraud statute becomes a stopgap device to deal on a temporary basis with the new phenomenon, until particularized legislation can be developed and passed to deal directly with the evil.”</a:t>
            </a:r>
          </a:p>
          <a:p>
            <a:pPr marL="57150" indent="0">
              <a:buNone/>
            </a:pPr>
            <a:r>
              <a:rPr lang="en-US" sz="2000" i="1" dirty="0"/>
              <a:t>United States v. Maze</a:t>
            </a:r>
            <a:r>
              <a:rPr lang="en-US" sz="2000" dirty="0"/>
              <a:t>, 414 U.S. 395 (1974) (C.J. Burger, dissenting)</a:t>
            </a:r>
          </a:p>
        </p:txBody>
      </p:sp>
    </p:spTree>
    <p:extLst>
      <p:ext uri="{BB962C8B-B14F-4D97-AF65-F5344CB8AC3E}">
        <p14:creationId xmlns:p14="http://schemas.microsoft.com/office/powerpoint/2010/main" val="7454337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4F65380F-8261-7B27-9443-C3998D2E9CA8}"/>
              </a:ext>
            </a:extLst>
          </p:cNvPr>
          <p:cNvSpPr>
            <a:spLocks noGrp="1" noChangeArrowheads="1"/>
          </p:cNvSpPr>
          <p:nvPr>
            <p:ph type="title"/>
          </p:nvPr>
        </p:nvSpPr>
        <p:spPr/>
        <p:txBody>
          <a:bodyPr/>
          <a:lstStyle/>
          <a:p>
            <a:pPr eaLnBrk="1" hangingPunct="1"/>
            <a:r>
              <a:rPr lang="en-US" altLang="en-US" b="1" dirty="0">
                <a:solidFill>
                  <a:schemeClr val="tx1"/>
                </a:solidFill>
              </a:rPr>
              <a:t>MAIL &amp; WIRE FRAUD PROSECUTIONS</a:t>
            </a:r>
          </a:p>
        </p:txBody>
      </p:sp>
      <p:sp>
        <p:nvSpPr>
          <p:cNvPr id="9219" name="Rectangle 3">
            <a:extLst>
              <a:ext uri="{FF2B5EF4-FFF2-40B4-BE49-F238E27FC236}">
                <a16:creationId xmlns:a16="http://schemas.microsoft.com/office/drawing/2014/main" id="{24E13151-68A4-3BDC-2218-2CFDB7468F21}"/>
              </a:ext>
            </a:extLst>
          </p:cNvPr>
          <p:cNvSpPr>
            <a:spLocks noGrp="1" noChangeArrowheads="1"/>
          </p:cNvSpPr>
          <p:nvPr>
            <p:ph idx="1"/>
          </p:nvPr>
        </p:nvSpPr>
        <p:spPr/>
        <p:txBody>
          <a:bodyPr rtlCol="0">
            <a:normAutofit lnSpcReduction="10000"/>
          </a:bodyPr>
          <a:lstStyle/>
          <a:p>
            <a:pPr>
              <a:buClr>
                <a:schemeClr val="accent1">
                  <a:lumMod val="75000"/>
                </a:schemeClr>
              </a:buClr>
              <a:defRPr/>
            </a:pPr>
            <a:r>
              <a:rPr lang="en-US" altLang="en-US" sz="4000" dirty="0"/>
              <a:t>USE MONEY OR PROPERTY (18   U.S.C. § 1341)</a:t>
            </a:r>
          </a:p>
          <a:p>
            <a:pPr>
              <a:buClr>
                <a:schemeClr val="accent1">
                  <a:lumMod val="75000"/>
                </a:schemeClr>
              </a:buClr>
              <a:buNone/>
              <a:defRPr/>
            </a:pPr>
            <a:endParaRPr lang="en-US" altLang="en-US" sz="4000" dirty="0"/>
          </a:p>
          <a:p>
            <a:pPr>
              <a:buClr>
                <a:schemeClr val="accent1">
                  <a:lumMod val="75000"/>
                </a:schemeClr>
              </a:buClr>
              <a:defRPr/>
            </a:pPr>
            <a:r>
              <a:rPr lang="en-US" altLang="en-US" sz="4000" dirty="0"/>
              <a:t>USE 1346- INTANGIBLE RIGHT TO HONEST SERVICES (18 U.S.C. § 1346)</a:t>
            </a:r>
          </a:p>
          <a:p>
            <a:pPr>
              <a:buClr>
                <a:schemeClr val="accent1">
                  <a:lumMod val="75000"/>
                </a:schemeClr>
              </a:buClr>
              <a:defRPr/>
            </a:pPr>
            <a:endParaRPr lang="en-US" altLang="en-US" sz="40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BC5C8837-5FC4-DE83-E11C-0AEA16DBDE3A}"/>
              </a:ext>
            </a:extLst>
          </p:cNvPr>
          <p:cNvSpPr>
            <a:spLocks noGrp="1" noChangeArrowheads="1"/>
          </p:cNvSpPr>
          <p:nvPr>
            <p:ph type="title"/>
          </p:nvPr>
        </p:nvSpPr>
        <p:spPr>
          <a:xfrm>
            <a:off x="894303" y="609600"/>
            <a:ext cx="9392697" cy="914400"/>
          </a:xfrm>
        </p:spPr>
        <p:txBody>
          <a:bodyPr/>
          <a:lstStyle/>
          <a:p>
            <a:pPr algn="ctr" eaLnBrk="1" hangingPunct="1"/>
            <a:r>
              <a:rPr lang="en-US" altLang="en-US" b="1" dirty="0">
                <a:solidFill>
                  <a:schemeClr val="tx1"/>
                </a:solidFill>
              </a:rPr>
              <a:t>NOT MONEY OR PROPERTY</a:t>
            </a:r>
          </a:p>
        </p:txBody>
      </p:sp>
      <p:sp>
        <p:nvSpPr>
          <p:cNvPr id="12291" name="Rectangle 3">
            <a:extLst>
              <a:ext uri="{FF2B5EF4-FFF2-40B4-BE49-F238E27FC236}">
                <a16:creationId xmlns:a16="http://schemas.microsoft.com/office/drawing/2014/main" id="{5A76A862-6CAE-9FAF-3A2E-72A7177F142D}"/>
              </a:ext>
            </a:extLst>
          </p:cNvPr>
          <p:cNvSpPr>
            <a:spLocks noGrp="1" noChangeArrowheads="1"/>
          </p:cNvSpPr>
          <p:nvPr>
            <p:ph idx="1"/>
          </p:nvPr>
        </p:nvSpPr>
        <p:spPr>
          <a:xfrm>
            <a:off x="1024932" y="1607737"/>
            <a:ext cx="9185868" cy="4523190"/>
          </a:xfrm>
        </p:spPr>
        <p:txBody>
          <a:bodyPr>
            <a:normAutofit lnSpcReduction="10000"/>
          </a:bodyPr>
          <a:lstStyle/>
          <a:p>
            <a:pPr eaLnBrk="1" hangingPunct="1">
              <a:buClrTx/>
            </a:pPr>
            <a:r>
              <a:rPr lang="en-US" altLang="en-US" sz="4000" dirty="0"/>
              <a:t>Intangible Rights (</a:t>
            </a:r>
            <a:r>
              <a:rPr lang="en-US" altLang="en-US" sz="4000" i="1" dirty="0"/>
              <a:t>McNally</a:t>
            </a:r>
            <a:r>
              <a:rPr lang="en-US" altLang="en-US" sz="4000" dirty="0"/>
              <a:t>)(pre-18 U.S.C. § 1346) </a:t>
            </a:r>
          </a:p>
          <a:p>
            <a:pPr eaLnBrk="1" hangingPunct="1">
              <a:buClrTx/>
            </a:pPr>
            <a:r>
              <a:rPr lang="en-US" altLang="en-US" sz="4000" dirty="0"/>
              <a:t>Licenses (</a:t>
            </a:r>
            <a:r>
              <a:rPr lang="en-US" altLang="en-US" sz="4000" i="1" dirty="0"/>
              <a:t>Cleveland</a:t>
            </a:r>
            <a:r>
              <a:rPr lang="en-US" altLang="en-US" sz="4000" dirty="0"/>
              <a:t>)</a:t>
            </a:r>
          </a:p>
          <a:p>
            <a:pPr eaLnBrk="1" hangingPunct="1">
              <a:buClrTx/>
            </a:pPr>
            <a:r>
              <a:rPr lang="en-US" altLang="en-US" sz="4000" dirty="0"/>
              <a:t> Regulatory Matters (</a:t>
            </a:r>
            <a:r>
              <a:rPr lang="en-US" altLang="en-US" sz="4000" i="1" dirty="0"/>
              <a:t>Cleveland</a:t>
            </a:r>
            <a:r>
              <a:rPr lang="en-US" altLang="en-US" sz="4000" dirty="0"/>
              <a:t>, </a:t>
            </a:r>
            <a:r>
              <a:rPr lang="en-US" altLang="en-US" sz="4000" i="1" dirty="0"/>
              <a:t>Kelly</a:t>
            </a:r>
            <a:r>
              <a:rPr lang="en-US" altLang="en-US" sz="4000" dirty="0"/>
              <a:t>)</a:t>
            </a:r>
          </a:p>
          <a:p>
            <a:pPr eaLnBrk="1" hangingPunct="1">
              <a:buClrTx/>
            </a:pPr>
            <a:r>
              <a:rPr lang="en-US" altLang="en-US" sz="4000" dirty="0"/>
              <a:t>Right to control (</a:t>
            </a:r>
            <a:r>
              <a:rPr lang="en-US" altLang="en-US" sz="4000" i="1" dirty="0" err="1"/>
              <a:t>Ciminelli</a:t>
            </a:r>
            <a:r>
              <a:rPr lang="en-US" altLang="en-US" sz="4000" dirty="0"/>
              <a:t>)</a:t>
            </a:r>
          </a:p>
          <a:p>
            <a:pPr eaLnBrk="1" hangingPunct="1">
              <a:buClrTx/>
            </a:pPr>
            <a:r>
              <a:rPr lang="en-US" altLang="en-US" sz="4000" dirty="0"/>
              <a:t> Mere Browsing (</a:t>
            </a:r>
            <a:r>
              <a:rPr lang="en-US" altLang="en-US" sz="4000" i="1" dirty="0" err="1"/>
              <a:t>Czubinski</a:t>
            </a:r>
            <a:r>
              <a:rPr lang="en-US" altLang="en-US" sz="4000" dirty="0"/>
              <a:t>)</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pPr algn="ctr"/>
            <a:r>
              <a:rPr lang="en-US" b="1" dirty="0">
                <a:solidFill>
                  <a:schemeClr val="tx1"/>
                </a:solidFill>
              </a:rPr>
              <a:t>THREE MEN: </a:t>
            </a:r>
            <a:br>
              <a:rPr lang="en-US" b="1" dirty="0">
                <a:solidFill>
                  <a:schemeClr val="tx1"/>
                </a:solidFill>
              </a:rPr>
            </a:br>
            <a:r>
              <a:rPr lang="en-US" b="1" dirty="0">
                <a:solidFill>
                  <a:schemeClr val="tx1"/>
                </a:solidFill>
              </a:rPr>
              <a:t>MARK, ROGER, &amp; BARRY </a:t>
            </a:r>
          </a:p>
        </p:txBody>
      </p:sp>
      <p:sp>
        <p:nvSpPr>
          <p:cNvPr id="4" name="Subtitle 3"/>
          <p:cNvSpPr>
            <a:spLocks noGrp="1"/>
          </p:cNvSpPr>
          <p:nvPr>
            <p:ph type="subTitle" idx="1"/>
          </p:nvPr>
        </p:nvSpPr>
        <p:spPr/>
        <p:txBody>
          <a:bodyPr/>
          <a:lstStyle/>
          <a:p>
            <a:endParaRPr lang="en-US"/>
          </a:p>
        </p:txBody>
      </p:sp>
    </p:spTree>
    <p:extLst>
      <p:ext uri="{BB962C8B-B14F-4D97-AF65-F5344CB8AC3E}">
        <p14:creationId xmlns:p14="http://schemas.microsoft.com/office/powerpoint/2010/main" val="10282881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chemeClr val="tx1"/>
                </a:solidFill>
              </a:rPr>
              <a:t>MARK MCGWIRE- FACTS</a:t>
            </a:r>
          </a:p>
        </p:txBody>
      </p:sp>
      <p:sp>
        <p:nvSpPr>
          <p:cNvPr id="3" name="Content Placeholder 2"/>
          <p:cNvSpPr>
            <a:spLocks noGrp="1"/>
          </p:cNvSpPr>
          <p:nvPr>
            <p:ph idx="1"/>
          </p:nvPr>
        </p:nvSpPr>
        <p:spPr>
          <a:xfrm>
            <a:off x="653271" y="2144040"/>
            <a:ext cx="8596668" cy="3880773"/>
          </a:xfrm>
        </p:spPr>
        <p:txBody>
          <a:bodyPr>
            <a:normAutofit lnSpcReduction="10000"/>
          </a:bodyPr>
          <a:lstStyle/>
          <a:p>
            <a:r>
              <a:rPr lang="en-US" sz="2400" dirty="0"/>
              <a:t>Baseball player</a:t>
            </a:r>
          </a:p>
          <a:p>
            <a:r>
              <a:rPr lang="en-US" sz="2400" dirty="0"/>
              <a:t>“Big Mac”</a:t>
            </a:r>
          </a:p>
          <a:p>
            <a:r>
              <a:rPr lang="en-US" sz="2400" dirty="0"/>
              <a:t>First Baseman</a:t>
            </a:r>
          </a:p>
          <a:p>
            <a:r>
              <a:rPr lang="en-US" sz="2400" dirty="0"/>
              <a:t>Oakland Athletics, St. Louis Cardinals</a:t>
            </a:r>
          </a:p>
          <a:p>
            <a:r>
              <a:rPr lang="en-US" sz="2400" dirty="0"/>
              <a:t>583 home runs in career</a:t>
            </a:r>
          </a:p>
          <a:p>
            <a:r>
              <a:rPr lang="en-US" sz="2400" dirty="0"/>
              <a:t>#10 all-time home run list</a:t>
            </a:r>
          </a:p>
          <a:p>
            <a:r>
              <a:rPr lang="en-US" sz="2400" dirty="0"/>
              <a:t>Most homes runs in a season</a:t>
            </a:r>
          </a:p>
          <a:p>
            <a:r>
              <a:rPr lang="en-US" sz="2400" dirty="0"/>
              <a:t>Beat out Roger Maris – 37 years later</a:t>
            </a:r>
          </a:p>
          <a:p>
            <a:endParaRPr lang="en-US" sz="2400" dirty="0"/>
          </a:p>
          <a:p>
            <a:endParaRPr lang="en-US" sz="2400" dirty="0"/>
          </a:p>
          <a:p>
            <a:endParaRPr lang="en-US" sz="2400" dirty="0"/>
          </a:p>
          <a:p>
            <a:endParaRPr lang="en-US"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64174" y="2116899"/>
            <a:ext cx="2989954" cy="32692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92971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chemeClr val="tx1"/>
                </a:solidFill>
              </a:rPr>
              <a:t>ROGER CLEMENS- FACTS</a:t>
            </a:r>
          </a:p>
        </p:txBody>
      </p:sp>
      <p:sp>
        <p:nvSpPr>
          <p:cNvPr id="3" name="Content Placeholder 2"/>
          <p:cNvSpPr>
            <a:spLocks noGrp="1"/>
          </p:cNvSpPr>
          <p:nvPr>
            <p:ph idx="1"/>
          </p:nvPr>
        </p:nvSpPr>
        <p:spPr>
          <a:xfrm>
            <a:off x="653271" y="2144040"/>
            <a:ext cx="8596668" cy="3880773"/>
          </a:xfrm>
        </p:spPr>
        <p:txBody>
          <a:bodyPr>
            <a:normAutofit/>
          </a:bodyPr>
          <a:lstStyle/>
          <a:p>
            <a:r>
              <a:rPr lang="en-US" sz="2400" dirty="0"/>
              <a:t>Baseball player</a:t>
            </a:r>
          </a:p>
          <a:p>
            <a:r>
              <a:rPr lang="en-US" sz="2400" dirty="0"/>
              <a:t>“Rocket”</a:t>
            </a:r>
          </a:p>
          <a:p>
            <a:r>
              <a:rPr lang="en-US" sz="2400" dirty="0"/>
              <a:t>Pitcher</a:t>
            </a:r>
          </a:p>
          <a:p>
            <a:r>
              <a:rPr lang="en-US" sz="2400" dirty="0"/>
              <a:t>Boston Red Sox, Toronto Blue Jays, </a:t>
            </a:r>
          </a:p>
          <a:p>
            <a:r>
              <a:rPr lang="en-US" sz="2400" dirty="0"/>
              <a:t>NY Yankees, Houston Astros</a:t>
            </a:r>
          </a:p>
          <a:p>
            <a:r>
              <a:rPr lang="en-US" sz="2400" dirty="0"/>
              <a:t>7 Cy Young Awards</a:t>
            </a:r>
          </a:p>
          <a:p>
            <a:r>
              <a:rPr lang="en-US" sz="2400" dirty="0"/>
              <a:t>Third in strikeouts </a:t>
            </a:r>
          </a:p>
          <a:p>
            <a:endParaRPr lang="en-US" sz="2400" dirty="0"/>
          </a:p>
          <a:p>
            <a:endParaRPr lang="en-US" sz="2400" dirty="0"/>
          </a:p>
          <a:p>
            <a:endParaRPr lang="en-US" sz="2400" dirty="0"/>
          </a:p>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98535" y="1930400"/>
            <a:ext cx="3810000" cy="3517900"/>
          </a:xfrm>
          <a:prstGeom prst="rect">
            <a:avLst/>
          </a:prstGeom>
        </p:spPr>
      </p:pic>
    </p:spTree>
    <p:extLst>
      <p:ext uri="{BB962C8B-B14F-4D97-AF65-F5344CB8AC3E}">
        <p14:creationId xmlns:p14="http://schemas.microsoft.com/office/powerpoint/2010/main" val="2651570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chemeClr val="tx1"/>
                </a:solidFill>
              </a:rPr>
              <a:t>BARRY BONDS- FACTS</a:t>
            </a:r>
          </a:p>
        </p:txBody>
      </p:sp>
      <p:sp>
        <p:nvSpPr>
          <p:cNvPr id="3" name="Content Placeholder 2"/>
          <p:cNvSpPr>
            <a:spLocks noGrp="1"/>
          </p:cNvSpPr>
          <p:nvPr>
            <p:ph idx="1"/>
          </p:nvPr>
        </p:nvSpPr>
        <p:spPr>
          <a:xfrm>
            <a:off x="653271" y="2144040"/>
            <a:ext cx="8596668" cy="3880773"/>
          </a:xfrm>
        </p:spPr>
        <p:txBody>
          <a:bodyPr>
            <a:normAutofit fontScale="92500" lnSpcReduction="10000"/>
          </a:bodyPr>
          <a:lstStyle/>
          <a:p>
            <a:r>
              <a:rPr lang="en-US" sz="2400" dirty="0"/>
              <a:t>Baseball player</a:t>
            </a:r>
          </a:p>
          <a:p>
            <a:r>
              <a:rPr lang="en-US" sz="2400" dirty="0"/>
              <a:t>Son baseball player – Bobby Bonds</a:t>
            </a:r>
          </a:p>
          <a:p>
            <a:r>
              <a:rPr lang="en-US" sz="2400" dirty="0"/>
              <a:t>Left fielder</a:t>
            </a:r>
          </a:p>
          <a:p>
            <a:r>
              <a:rPr lang="en-US" sz="2400" dirty="0"/>
              <a:t>Played 22 seasons</a:t>
            </a:r>
          </a:p>
          <a:p>
            <a:r>
              <a:rPr lang="en-US" sz="2400" dirty="0"/>
              <a:t>Pirates &amp; San Francisco Giants</a:t>
            </a:r>
          </a:p>
          <a:p>
            <a:r>
              <a:rPr lang="en-US" sz="2400" dirty="0"/>
              <a:t>762 home runs</a:t>
            </a:r>
          </a:p>
          <a:p>
            <a:r>
              <a:rPr lang="en-US" sz="2400" dirty="0"/>
              <a:t># 1 all-time home runs</a:t>
            </a:r>
          </a:p>
          <a:p>
            <a:r>
              <a:rPr lang="en-US" sz="2400" dirty="0"/>
              <a:t>More than Babe Ruth </a:t>
            </a:r>
          </a:p>
          <a:p>
            <a:r>
              <a:rPr lang="en-US" sz="2400" dirty="0"/>
              <a:t>More than Hank Aaron </a:t>
            </a:r>
          </a:p>
          <a:p>
            <a:endParaRPr lang="en-US" sz="2400" dirty="0"/>
          </a:p>
          <a:p>
            <a:endParaRPr lang="en-US"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42610" y="1493838"/>
            <a:ext cx="2682875" cy="3876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51782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solidFill>
                  <a:schemeClr val="tx2"/>
                </a:solidFill>
              </a:rPr>
              <a:t>Investigation of Illegal Use of Steroids in Baseball – Mitchell Report</a:t>
            </a:r>
          </a:p>
        </p:txBody>
      </p:sp>
      <p:sp>
        <p:nvSpPr>
          <p:cNvPr id="3" name="Content Placeholder 2"/>
          <p:cNvSpPr>
            <a:spLocks noGrp="1"/>
          </p:cNvSpPr>
          <p:nvPr>
            <p:ph idx="1"/>
          </p:nvPr>
        </p:nvSpPr>
        <p:spPr/>
        <p:txBody>
          <a:bodyPr>
            <a:normAutofit lnSpcReduction="10000"/>
          </a:bodyPr>
          <a:lstStyle/>
          <a:p>
            <a:r>
              <a:rPr lang="en-US" sz="2400" dirty="0"/>
              <a:t>“For more than a decade there has been widespread illegal use of anabolic steroids and other performance enhancing substances by players in major league baseball, in violation of federal law and baseball policy.”</a:t>
            </a:r>
          </a:p>
          <a:p>
            <a:pPr marL="0" indent="0">
              <a:buNone/>
            </a:pPr>
            <a:endParaRPr lang="en-US" sz="2400" dirty="0"/>
          </a:p>
          <a:p>
            <a:r>
              <a:rPr lang="en-US" sz="2400" dirty="0"/>
              <a:t> “The evidence we uncovered indicates that this has not been an isolated problem involving just a few players or a few clubs.  It has involved many players who have been involved with performance enhancing substances at some time in their careers.”</a:t>
            </a:r>
          </a:p>
          <a:p>
            <a:pPr lvl="1"/>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41565" y="3522428"/>
            <a:ext cx="2544417" cy="3220278"/>
          </a:xfrm>
          <a:prstGeom prst="rect">
            <a:avLst/>
          </a:prstGeom>
        </p:spPr>
      </p:pic>
    </p:spTree>
    <p:extLst>
      <p:ext uri="{BB962C8B-B14F-4D97-AF65-F5344CB8AC3E}">
        <p14:creationId xmlns:p14="http://schemas.microsoft.com/office/powerpoint/2010/main" val="3158288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a:solidFill>
                  <a:schemeClr val="tx1"/>
                </a:solidFill>
              </a:rPr>
              <a:t>Report to the Commissioner of Baseball  (Mitchell Report) – Congressional Hearing</a:t>
            </a:r>
            <a:br>
              <a:rPr lang="en-US" dirty="0"/>
            </a:br>
            <a:endParaRPr lang="en-US" dirty="0">
              <a:solidFill>
                <a:schemeClr val="tx2"/>
              </a:solidFill>
            </a:endParaRPr>
          </a:p>
        </p:txBody>
      </p:sp>
      <p:sp>
        <p:nvSpPr>
          <p:cNvPr id="3" name="Content Placeholder 2"/>
          <p:cNvSpPr>
            <a:spLocks noGrp="1"/>
          </p:cNvSpPr>
          <p:nvPr>
            <p:ph idx="1"/>
          </p:nvPr>
        </p:nvSpPr>
        <p:spPr/>
        <p:txBody>
          <a:bodyPr>
            <a:noAutofit/>
          </a:bodyPr>
          <a:lstStyle/>
          <a:p>
            <a:pPr marL="0" indent="0">
              <a:buNone/>
            </a:pPr>
            <a:r>
              <a:rPr lang="en-US" sz="2400" dirty="0"/>
              <a:t>“We're not self-appointed prosecutors trying the claims of the Mitchell report. This is not a court of law. And the guilt or innocence of the players accused in the report of steroid abuse is not our major concern. Our focus is on Senator Mitchell's recommendations more than his findings. We're here to save lives, not ruin careers. We want steroids and other dangerous drugs out of sports, period.”  </a:t>
            </a:r>
          </a:p>
          <a:p>
            <a:pPr marL="0" indent="0">
              <a:buNone/>
            </a:pPr>
            <a:r>
              <a:rPr lang="en-US" sz="2400" dirty="0"/>
              <a:t>												Tom Davis, Virginia  </a:t>
            </a:r>
          </a:p>
        </p:txBody>
      </p:sp>
    </p:spTree>
    <p:extLst>
      <p:ext uri="{BB962C8B-B14F-4D97-AF65-F5344CB8AC3E}">
        <p14:creationId xmlns:p14="http://schemas.microsoft.com/office/powerpoint/2010/main" val="13038056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599"/>
            <a:ext cx="8596668" cy="1457195"/>
          </a:xfrm>
        </p:spPr>
        <p:txBody>
          <a:bodyPr>
            <a:normAutofit fontScale="90000"/>
          </a:bodyPr>
          <a:lstStyle/>
          <a:p>
            <a:pPr algn="ctr"/>
            <a:r>
              <a:rPr lang="en-US" b="1" dirty="0">
                <a:solidFill>
                  <a:schemeClr val="tx2"/>
                </a:solidFill>
              </a:rPr>
              <a:t>Investigation of Illegal Use of Steroids in Baseball – Congressional Investigation – Mark McGwire</a:t>
            </a:r>
            <a:br>
              <a:rPr lang="en-US" b="1" dirty="0">
                <a:solidFill>
                  <a:schemeClr val="tx2"/>
                </a:solidFill>
              </a:rPr>
            </a:br>
            <a:endParaRPr lang="en-US" b="1" dirty="0"/>
          </a:p>
        </p:txBody>
      </p:sp>
      <p:sp>
        <p:nvSpPr>
          <p:cNvPr id="3" name="Content Placeholder 2"/>
          <p:cNvSpPr>
            <a:spLocks noGrp="1"/>
          </p:cNvSpPr>
          <p:nvPr>
            <p:ph idx="1"/>
          </p:nvPr>
        </p:nvSpPr>
        <p:spPr>
          <a:xfrm>
            <a:off x="677334" y="2354893"/>
            <a:ext cx="8596668" cy="3686469"/>
          </a:xfrm>
        </p:spPr>
        <p:txBody>
          <a:bodyPr>
            <a:normAutofit fontScale="32500" lnSpcReduction="20000"/>
          </a:bodyPr>
          <a:lstStyle/>
          <a:p>
            <a:pPr lvl="1"/>
            <a:r>
              <a:rPr lang="en-US" sz="11100" dirty="0"/>
              <a:t>Mark McGwire – Refused to answer questions about use of steroids - “I’m not here to talk about the past”</a:t>
            </a:r>
          </a:p>
          <a:p>
            <a:pPr lvl="1"/>
            <a:r>
              <a:rPr lang="en-US" sz="11100" dirty="0"/>
              <a:t>No indictment</a:t>
            </a:r>
          </a:p>
          <a:p>
            <a:pPr lvl="1"/>
            <a:r>
              <a:rPr lang="en-US" sz="11100" dirty="0"/>
              <a:t>“</a:t>
            </a:r>
            <a:r>
              <a:rPr lang="en-US" sz="11100" i="1" dirty="0"/>
              <a:t>McGwire Admits That He Used Steroids</a:t>
            </a:r>
            <a:r>
              <a:rPr lang="en-US" sz="11100" dirty="0"/>
              <a:t>” January 11, 2010, </a:t>
            </a:r>
            <a:r>
              <a:rPr lang="en-US" sz="11100" dirty="0" err="1"/>
              <a:t>N.Y.Times</a:t>
            </a:r>
            <a:endParaRPr lang="en-US" sz="11100" dirty="0"/>
          </a:p>
          <a:p>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81311" y="4579220"/>
            <a:ext cx="1116012" cy="1238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45227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solidFill>
                  <a:schemeClr val="tx2"/>
                </a:solidFill>
              </a:rPr>
              <a:t>Investigation of Illegal Use of Steroids in Baseball –Roger Clemens</a:t>
            </a:r>
          </a:p>
        </p:txBody>
      </p:sp>
      <p:sp>
        <p:nvSpPr>
          <p:cNvPr id="3" name="Content Placeholder 2"/>
          <p:cNvSpPr>
            <a:spLocks noGrp="1"/>
          </p:cNvSpPr>
          <p:nvPr>
            <p:ph idx="1"/>
          </p:nvPr>
        </p:nvSpPr>
        <p:spPr/>
        <p:txBody>
          <a:bodyPr>
            <a:normAutofit fontScale="25000" lnSpcReduction="20000"/>
          </a:bodyPr>
          <a:lstStyle/>
          <a:p>
            <a:pPr lvl="1"/>
            <a:r>
              <a:rPr lang="en-US" sz="11300" dirty="0"/>
              <a:t>Testified in 2008 Before House Committee– </a:t>
            </a:r>
          </a:p>
          <a:p>
            <a:pPr lvl="2"/>
            <a:r>
              <a:rPr lang="en-US" sz="11100" dirty="0"/>
              <a:t>“Shortcuts are not an option” </a:t>
            </a:r>
          </a:p>
          <a:p>
            <a:pPr lvl="2"/>
            <a:r>
              <a:rPr lang="en-US" sz="11100" dirty="0"/>
              <a:t>“Let me be clear. I have never taken steroids or HGH.” </a:t>
            </a:r>
          </a:p>
          <a:p>
            <a:pPr lvl="1"/>
            <a:r>
              <a:rPr lang="en-US" sz="11300" dirty="0"/>
              <a:t>Indicted for Lying to Congress – </a:t>
            </a:r>
          </a:p>
          <a:p>
            <a:pPr lvl="2"/>
            <a:r>
              <a:rPr lang="en-US" sz="11100" dirty="0"/>
              <a:t>6 counts (1 count - obstruction of justice; 3 counts – false statements; 2 counts – perjury)</a:t>
            </a:r>
          </a:p>
          <a:p>
            <a:pPr lvl="1"/>
            <a:r>
              <a:rPr lang="en-US" sz="11300" dirty="0"/>
              <a:t>June 2012 – Not Guilty</a:t>
            </a:r>
          </a:p>
          <a:p>
            <a:pPr lvl="1"/>
            <a:endParaRPr lang="en-US" dirty="0"/>
          </a:p>
          <a:p>
            <a:endParaRPr lang="en-US" dirty="0"/>
          </a:p>
          <a:p>
            <a:pPr marL="457200" lvl="1" indent="0">
              <a:buNone/>
            </a:pPr>
            <a:r>
              <a:rPr lang="en-US" dirty="0"/>
              <a:t> </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4342" y="5261074"/>
            <a:ext cx="3901440" cy="1560576"/>
          </a:xfrm>
          <a:prstGeom prst="rect">
            <a:avLst/>
          </a:prstGeom>
        </p:spPr>
      </p:pic>
    </p:spTree>
    <p:extLst>
      <p:ext uri="{BB962C8B-B14F-4D97-AF65-F5344CB8AC3E}">
        <p14:creationId xmlns:p14="http://schemas.microsoft.com/office/powerpoint/2010/main" val="928025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bldLvl="2"/>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solidFill>
                  <a:schemeClr val="tx1"/>
                </a:solidFill>
              </a:rPr>
              <a:t>Barry Bonds</a:t>
            </a:r>
          </a:p>
        </p:txBody>
      </p:sp>
      <p:sp>
        <p:nvSpPr>
          <p:cNvPr id="3" name="Content Placeholder 2"/>
          <p:cNvSpPr>
            <a:spLocks noGrp="1"/>
          </p:cNvSpPr>
          <p:nvPr>
            <p:ph idx="1"/>
          </p:nvPr>
        </p:nvSpPr>
        <p:spPr>
          <a:xfrm>
            <a:off x="677334" y="1619413"/>
            <a:ext cx="8596668" cy="4753395"/>
          </a:xfrm>
        </p:spPr>
        <p:txBody>
          <a:bodyPr>
            <a:normAutofit lnSpcReduction="10000"/>
          </a:bodyPr>
          <a:lstStyle/>
          <a:p>
            <a:r>
              <a:rPr lang="en-US" sz="2400" dirty="0">
                <a:solidFill>
                  <a:schemeClr val="tx1"/>
                </a:solidFill>
              </a:rPr>
              <a:t>Summoned to Grand Jury</a:t>
            </a:r>
          </a:p>
          <a:p>
            <a:r>
              <a:rPr lang="en-US" sz="2400" dirty="0">
                <a:solidFill>
                  <a:schemeClr val="tx1"/>
                </a:solidFill>
              </a:rPr>
              <a:t>Questioned for 3 Hours about his suspected use of steroids</a:t>
            </a:r>
          </a:p>
          <a:p>
            <a:r>
              <a:rPr lang="en-US" sz="2400" dirty="0">
                <a:solidFill>
                  <a:schemeClr val="tx1"/>
                </a:solidFill>
              </a:rPr>
              <a:t>Charged with (lied to grand jury – 19 statements):</a:t>
            </a:r>
          </a:p>
          <a:p>
            <a:pPr lvl="1"/>
            <a:r>
              <a:rPr lang="en-US" sz="2400" dirty="0">
                <a:solidFill>
                  <a:schemeClr val="tx1"/>
                </a:solidFill>
              </a:rPr>
              <a:t>4 counts making false statements</a:t>
            </a:r>
          </a:p>
          <a:p>
            <a:pPr lvl="1"/>
            <a:r>
              <a:rPr lang="en-US" sz="2400" dirty="0">
                <a:solidFill>
                  <a:schemeClr val="tx1"/>
                </a:solidFill>
              </a:rPr>
              <a:t>1 count obstruction of justice</a:t>
            </a:r>
          </a:p>
          <a:p>
            <a:r>
              <a:rPr lang="en-US" sz="2400" dirty="0">
                <a:solidFill>
                  <a:schemeClr val="tx1"/>
                </a:solidFill>
              </a:rPr>
              <a:t>Jury could not reach a verdict on 4 counts of false statements</a:t>
            </a:r>
          </a:p>
          <a:p>
            <a:r>
              <a:rPr lang="en-US" sz="2400" dirty="0">
                <a:solidFill>
                  <a:schemeClr val="tx1"/>
                </a:solidFill>
              </a:rPr>
              <a:t>Convicted 1 count of obstruction of justice</a:t>
            </a:r>
          </a:p>
          <a:p>
            <a:pPr lvl="1"/>
            <a:r>
              <a:rPr lang="en-US" sz="2400" dirty="0">
                <a:solidFill>
                  <a:schemeClr val="tx1"/>
                </a:solidFill>
              </a:rPr>
              <a:t>7 statements formed the basis of obstruction charged</a:t>
            </a:r>
          </a:p>
          <a:p>
            <a:pPr lvl="1"/>
            <a:r>
              <a:rPr lang="en-US" sz="2400" dirty="0">
                <a:solidFill>
                  <a:schemeClr val="tx1"/>
                </a:solidFill>
              </a:rPr>
              <a:t>Jury – only one statement basis for conviction</a:t>
            </a:r>
          </a:p>
          <a:p>
            <a:endParaRPr lang="en-US" dirty="0"/>
          </a:p>
          <a:p>
            <a:endParaRPr lang="en-US" dirty="0"/>
          </a:p>
        </p:txBody>
      </p:sp>
    </p:spTree>
    <p:extLst>
      <p:ext uri="{BB962C8B-B14F-4D97-AF65-F5344CB8AC3E}">
        <p14:creationId xmlns:p14="http://schemas.microsoft.com/office/powerpoint/2010/main" val="4095495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solidFill>
                  <a:schemeClr val="tx1"/>
                </a:solidFill>
              </a:rPr>
              <a:t>Barry Bonds</a:t>
            </a:r>
          </a:p>
        </p:txBody>
      </p:sp>
      <p:sp>
        <p:nvSpPr>
          <p:cNvPr id="3" name="Content Placeholder 2"/>
          <p:cNvSpPr>
            <a:spLocks noGrp="1"/>
          </p:cNvSpPr>
          <p:nvPr>
            <p:ph idx="1"/>
          </p:nvPr>
        </p:nvSpPr>
        <p:spPr/>
        <p:txBody>
          <a:bodyPr>
            <a:normAutofit/>
          </a:bodyPr>
          <a:lstStyle/>
          <a:p>
            <a:r>
              <a:rPr lang="en-US" sz="3600" dirty="0">
                <a:solidFill>
                  <a:schemeClr val="tx1"/>
                </a:solidFill>
              </a:rPr>
              <a:t>Jury trial - 8 women, 4 men</a:t>
            </a:r>
          </a:p>
          <a:p>
            <a:r>
              <a:rPr lang="en-US" sz="3600" dirty="0">
                <a:solidFill>
                  <a:schemeClr val="tx1"/>
                </a:solidFill>
              </a:rPr>
              <a:t>12 day trial</a:t>
            </a:r>
          </a:p>
          <a:p>
            <a:r>
              <a:rPr lang="en-US" sz="3600" dirty="0">
                <a:solidFill>
                  <a:schemeClr val="tx1"/>
                </a:solidFill>
              </a:rPr>
              <a:t>Only Statement C – Basis of Conviction</a:t>
            </a:r>
          </a:p>
        </p:txBody>
      </p:sp>
    </p:spTree>
    <p:extLst>
      <p:ext uri="{BB962C8B-B14F-4D97-AF65-F5344CB8AC3E}">
        <p14:creationId xmlns:p14="http://schemas.microsoft.com/office/powerpoint/2010/main" val="191318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solidFill>
                  <a:schemeClr val="tx1"/>
                </a:solidFill>
              </a:rPr>
              <a:t>Barry Bonds – Statement C</a:t>
            </a:r>
            <a:endParaRPr lang="en-US" dirty="0"/>
          </a:p>
        </p:txBody>
      </p:sp>
      <p:sp>
        <p:nvSpPr>
          <p:cNvPr id="3" name="Content Placeholder 2"/>
          <p:cNvSpPr>
            <a:spLocks noGrp="1"/>
          </p:cNvSpPr>
          <p:nvPr>
            <p:ph idx="1"/>
          </p:nvPr>
        </p:nvSpPr>
        <p:spPr>
          <a:xfrm>
            <a:off x="677334" y="1661823"/>
            <a:ext cx="8596668" cy="4379539"/>
          </a:xfrm>
        </p:spPr>
        <p:txBody>
          <a:bodyPr>
            <a:normAutofit/>
          </a:bodyPr>
          <a:lstStyle/>
          <a:p>
            <a:r>
              <a:rPr lang="en-US" dirty="0"/>
              <a:t>Q:  Did Greg [your trainer] ever give you anything that required a syringe to inject yourself with?</a:t>
            </a:r>
          </a:p>
          <a:p>
            <a:r>
              <a:rPr lang="en-US" dirty="0"/>
              <a:t>A: I’ve only had one doctor touch me.  And that’s my only personal doctor.  Greg, like I said, we don’t get into each others’ personal lives.  We’re friends, but I don’t – we don’t sit around and talk baseball, because he knows I don’t want – don’t come to my house talking baseball.  If you want to come to my house and talk about fishing, some other stuff, we’ll be good friends.  You come around talking about baseball, you go on.  I don’t talk about his business. You know what I mean?</a:t>
            </a:r>
          </a:p>
          <a:p>
            <a:r>
              <a:rPr lang="en-US" dirty="0"/>
              <a:t>Q: Right.</a:t>
            </a:r>
          </a:p>
          <a:p>
            <a:r>
              <a:rPr lang="en-US" dirty="0"/>
              <a:t>A: That’s what keeps our friendship.  You know, I am sorry, but that – you know, that – I was a celebrity child, not just in baseball by my own instincts. I became a celebrity child with a famous father.  I just don’t get into other people’s business because of my father’s situation, you see. </a:t>
            </a:r>
          </a:p>
        </p:txBody>
      </p:sp>
    </p:spTree>
    <p:extLst>
      <p:ext uri="{BB962C8B-B14F-4D97-AF65-F5344CB8AC3E}">
        <p14:creationId xmlns:p14="http://schemas.microsoft.com/office/powerpoint/2010/main" val="18644018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b="1" dirty="0">
                <a:solidFill>
                  <a:schemeClr val="tx1"/>
                </a:solidFill>
              </a:rPr>
              <a:t>Mark, Roger, Barry</a:t>
            </a:r>
          </a:p>
        </p:txBody>
      </p:sp>
      <p:sp>
        <p:nvSpPr>
          <p:cNvPr id="3" name="Content Placeholder 2"/>
          <p:cNvSpPr>
            <a:spLocks noGrp="1"/>
          </p:cNvSpPr>
          <p:nvPr>
            <p:ph idx="1"/>
          </p:nvPr>
        </p:nvSpPr>
        <p:spPr>
          <a:xfrm>
            <a:off x="677334" y="1528175"/>
            <a:ext cx="8596668" cy="4513187"/>
          </a:xfrm>
        </p:spPr>
        <p:txBody>
          <a:bodyPr>
            <a:normAutofit fontScale="32500" lnSpcReduction="20000"/>
          </a:bodyPr>
          <a:lstStyle/>
          <a:p>
            <a:r>
              <a:rPr lang="en-US" sz="4000" b="1" dirty="0"/>
              <a:t>Mark </a:t>
            </a:r>
            <a:r>
              <a:rPr lang="en-US" sz="4000" dirty="0"/>
              <a:t>– </a:t>
            </a:r>
          </a:p>
          <a:p>
            <a:pPr lvl="1"/>
            <a:r>
              <a:rPr lang="en-US" sz="3800" dirty="0"/>
              <a:t>No talk </a:t>
            </a:r>
          </a:p>
          <a:p>
            <a:pPr lvl="1"/>
            <a:r>
              <a:rPr lang="en-US" sz="3800" dirty="0"/>
              <a:t>No charges  </a:t>
            </a:r>
          </a:p>
          <a:p>
            <a:pPr lvl="1"/>
            <a:r>
              <a:rPr lang="en-US" sz="3800" dirty="0"/>
              <a:t>No convictions</a:t>
            </a:r>
          </a:p>
          <a:p>
            <a:r>
              <a:rPr lang="en-US" sz="4000" b="1" dirty="0"/>
              <a:t>Roger</a:t>
            </a:r>
            <a:r>
              <a:rPr lang="en-US" sz="4000" dirty="0"/>
              <a:t> </a:t>
            </a:r>
          </a:p>
          <a:p>
            <a:pPr lvl="1"/>
            <a:r>
              <a:rPr lang="en-US" sz="3800" dirty="0"/>
              <a:t>Talked – choice not to talk </a:t>
            </a:r>
          </a:p>
          <a:p>
            <a:pPr lvl="1"/>
            <a:r>
              <a:rPr lang="en-US" sz="3800" dirty="0"/>
              <a:t>Denied </a:t>
            </a:r>
          </a:p>
          <a:p>
            <a:pPr lvl="1"/>
            <a:r>
              <a:rPr lang="en-US" sz="3800" dirty="0"/>
              <a:t>Charged</a:t>
            </a:r>
          </a:p>
          <a:p>
            <a:pPr lvl="1"/>
            <a:r>
              <a:rPr lang="en-US" sz="3800" dirty="0"/>
              <a:t>Not guilty</a:t>
            </a:r>
          </a:p>
          <a:p>
            <a:r>
              <a:rPr lang="en-US" sz="4000" b="1" dirty="0"/>
              <a:t>Barry</a:t>
            </a:r>
            <a:r>
              <a:rPr lang="en-US" sz="4000" dirty="0"/>
              <a:t> – </a:t>
            </a:r>
          </a:p>
          <a:p>
            <a:pPr lvl="1"/>
            <a:r>
              <a:rPr lang="en-US" sz="3800" dirty="0"/>
              <a:t>Talked – no choice – granted immunity</a:t>
            </a:r>
          </a:p>
          <a:p>
            <a:pPr lvl="1"/>
            <a:r>
              <a:rPr lang="en-US" sz="3800" dirty="0"/>
              <a:t>Denied</a:t>
            </a:r>
          </a:p>
          <a:p>
            <a:pPr lvl="1"/>
            <a:r>
              <a:rPr lang="en-US" sz="3800" dirty="0"/>
              <a:t>Charged </a:t>
            </a:r>
          </a:p>
          <a:p>
            <a:pPr lvl="1"/>
            <a:r>
              <a:rPr lang="en-US" sz="3800" dirty="0"/>
              <a:t>Guilty (initially)</a:t>
            </a:r>
          </a:p>
          <a:p>
            <a:pPr lvl="1"/>
            <a:r>
              <a:rPr lang="en-US" sz="3800" dirty="0"/>
              <a:t>Reversed on Appeal</a:t>
            </a:r>
          </a:p>
        </p:txBody>
      </p:sp>
    </p:spTree>
    <p:extLst>
      <p:ext uri="{BB962C8B-B14F-4D97-AF65-F5344CB8AC3E}">
        <p14:creationId xmlns:p14="http://schemas.microsoft.com/office/powerpoint/2010/main" val="872608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9" end="9"/>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3">
                                            <p:txEl>
                                              <p:pRg st="11" end="11"/>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3">
                                            <p:txEl>
                                              <p:pRg st="12" end="12"/>
                                            </p:tx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3">
                                            <p:txEl>
                                              <p:pRg st="13" end="13"/>
                                            </p:txEl>
                                          </p:spTgt>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100" dirty="0">
                <a:solidFill>
                  <a:schemeClr val="tx1"/>
                </a:solidFill>
              </a:rPr>
              <a:t>18 U.S.C. </a:t>
            </a:r>
            <a:r>
              <a:rPr lang="en-US" sz="3100" b="1" dirty="0">
                <a:solidFill>
                  <a:schemeClr val="tx1"/>
                </a:solidFill>
              </a:rPr>
              <a:t>§ 1503 -</a:t>
            </a:r>
            <a:br>
              <a:rPr lang="en-US" b="1" dirty="0"/>
            </a:br>
            <a:endParaRPr lang="en-US" dirty="0"/>
          </a:p>
        </p:txBody>
      </p:sp>
      <p:sp>
        <p:nvSpPr>
          <p:cNvPr id="3" name="Content Placeholder 2"/>
          <p:cNvSpPr>
            <a:spLocks noGrp="1"/>
          </p:cNvSpPr>
          <p:nvPr>
            <p:ph idx="1"/>
          </p:nvPr>
        </p:nvSpPr>
        <p:spPr/>
        <p:txBody>
          <a:bodyPr>
            <a:normAutofit/>
          </a:bodyPr>
          <a:lstStyle/>
          <a:p>
            <a:pPr marL="457200" indent="-457200">
              <a:buAutoNum type="alphaLcParenBoth"/>
            </a:pPr>
            <a:r>
              <a:rPr lang="en-US" sz="2400" dirty="0"/>
              <a:t>Whoever … </a:t>
            </a:r>
            <a:r>
              <a:rPr lang="en-US" sz="2400" b="1" dirty="0"/>
              <a:t>corruptly</a:t>
            </a:r>
            <a:r>
              <a:rPr lang="en-US" sz="2400" dirty="0"/>
              <a:t> or by threats or force, or by any threatening letter or communication, influences, obstructs, or impedes, or </a:t>
            </a:r>
            <a:r>
              <a:rPr lang="en-US" sz="2400" b="1" dirty="0"/>
              <a:t>endeavors</a:t>
            </a:r>
            <a:r>
              <a:rPr lang="en-US" sz="2400" dirty="0"/>
              <a:t> to influence, </a:t>
            </a:r>
            <a:r>
              <a:rPr lang="en-US" sz="2400" b="1" dirty="0"/>
              <a:t>obstruct, or impede, the due administration of justice</a:t>
            </a:r>
            <a:r>
              <a:rPr lang="en-US" sz="2400" dirty="0"/>
              <a:t>, shall be punished as provided in subsection (b). . .</a:t>
            </a:r>
          </a:p>
          <a:p>
            <a:pPr marL="457200" indent="-457200">
              <a:buAutoNum type="alphaLcParenBoth"/>
            </a:pPr>
            <a:r>
              <a:rPr lang="en-US" sz="2400" dirty="0"/>
              <a:t>…. (3) in any other case, imprisonment for not more than 10 years, a fine under this title, or both. </a:t>
            </a:r>
          </a:p>
        </p:txBody>
      </p:sp>
    </p:spTree>
    <p:extLst>
      <p:ext uri="{BB962C8B-B14F-4D97-AF65-F5344CB8AC3E}">
        <p14:creationId xmlns:p14="http://schemas.microsoft.com/office/powerpoint/2010/main" val="21437848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solidFill>
                  <a:schemeClr val="tx1"/>
                </a:solidFill>
              </a:rPr>
              <a:t>Does this Statement Obstruct Justice?</a:t>
            </a:r>
            <a:br>
              <a:rPr lang="en-US" dirty="0">
                <a:solidFill>
                  <a:schemeClr val="tx1"/>
                </a:solidFill>
              </a:rPr>
            </a:br>
            <a:endParaRPr lang="en-US" dirty="0"/>
          </a:p>
        </p:txBody>
      </p:sp>
      <p:sp>
        <p:nvSpPr>
          <p:cNvPr id="3" name="Content Placeholder 2"/>
          <p:cNvSpPr>
            <a:spLocks noGrp="1"/>
          </p:cNvSpPr>
          <p:nvPr>
            <p:ph idx="1"/>
          </p:nvPr>
        </p:nvSpPr>
        <p:spPr>
          <a:xfrm>
            <a:off x="677334" y="1661823"/>
            <a:ext cx="8596668" cy="4379539"/>
          </a:xfrm>
        </p:spPr>
        <p:txBody>
          <a:bodyPr>
            <a:normAutofit/>
          </a:bodyPr>
          <a:lstStyle/>
          <a:p>
            <a:r>
              <a:rPr lang="en-US" dirty="0"/>
              <a:t>Q:  Did Greg [your trainer] ever give you anything that required a syringe to inject yourself with?</a:t>
            </a:r>
          </a:p>
          <a:p>
            <a:r>
              <a:rPr lang="en-US" dirty="0"/>
              <a:t>A: I’ve only had one doctor touch me.  And that’s my only personal doctor.  Greg, like I said, we don’t get into each others’ personal lives.  We’re friends, but I don’t – we don’t sit around and talk baseball, because he knows I don’t want – don’t come to my house talking baseball.  If you want to come to my house and talk about fishing, some other stuff, we’ll be good friends.  You come around talking about baseball, you go on.  I don’t talk about his business. You know what I mean?</a:t>
            </a:r>
          </a:p>
          <a:p>
            <a:r>
              <a:rPr lang="en-US" dirty="0"/>
              <a:t>Q: Right.</a:t>
            </a:r>
          </a:p>
          <a:p>
            <a:r>
              <a:rPr lang="en-US" dirty="0"/>
              <a:t>A: </a:t>
            </a:r>
            <a:r>
              <a:rPr lang="en-US" u="sng" dirty="0"/>
              <a:t>That’s what keeps our friendship.  You know, I am sorry, but that – you know, that – I was a celebrity child, not just in baseball by my own instincts. I became a celebrity child with a famous father.  I just don’t get into other people’s business because of my father’s situation, you see. </a:t>
            </a:r>
          </a:p>
        </p:txBody>
      </p:sp>
    </p:spTree>
    <p:extLst>
      <p:ext uri="{BB962C8B-B14F-4D97-AF65-F5344CB8AC3E}">
        <p14:creationId xmlns:p14="http://schemas.microsoft.com/office/powerpoint/2010/main" val="23093657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err="1">
                <a:solidFill>
                  <a:schemeClr val="tx1"/>
                </a:solidFill>
              </a:rPr>
              <a:t>En</a:t>
            </a:r>
            <a:r>
              <a:rPr lang="en-US" dirty="0">
                <a:solidFill>
                  <a:schemeClr val="tx1"/>
                </a:solidFill>
              </a:rPr>
              <a:t> Banc Arguments Reversing Conviction</a:t>
            </a:r>
            <a:br>
              <a:rPr lang="en-US" dirty="0">
                <a:solidFill>
                  <a:schemeClr val="tx1"/>
                </a:solidFill>
              </a:rPr>
            </a:br>
            <a:r>
              <a:rPr lang="en-US" dirty="0">
                <a:solidFill>
                  <a:schemeClr val="tx1"/>
                </a:solidFill>
              </a:rPr>
              <a:t>(April 22, 2015)</a:t>
            </a:r>
          </a:p>
        </p:txBody>
      </p:sp>
      <p:sp>
        <p:nvSpPr>
          <p:cNvPr id="3" name="Content Placeholder 2"/>
          <p:cNvSpPr>
            <a:spLocks noGrp="1"/>
          </p:cNvSpPr>
          <p:nvPr>
            <p:ph idx="1"/>
          </p:nvPr>
        </p:nvSpPr>
        <p:spPr/>
        <p:txBody>
          <a:bodyPr/>
          <a:lstStyle/>
          <a:p>
            <a:r>
              <a:rPr lang="en-US" sz="2800" dirty="0"/>
              <a:t>Materiality</a:t>
            </a:r>
          </a:p>
          <a:p>
            <a:r>
              <a:rPr lang="en-US" sz="2800" dirty="0"/>
              <a:t>One statement</a:t>
            </a:r>
          </a:p>
          <a:p>
            <a:r>
              <a:rPr lang="en-US" sz="2800" dirty="0"/>
              <a:t>Evasive and misleading – not enough</a:t>
            </a:r>
          </a:p>
          <a:p>
            <a:r>
              <a:rPr lang="en-US" sz="2800" dirty="0"/>
              <a:t>Like perjury – prosecutor has to pin down the answer</a:t>
            </a:r>
          </a:p>
          <a:p>
            <a:endParaRPr lang="en-US" dirty="0"/>
          </a:p>
        </p:txBody>
      </p:sp>
    </p:spTree>
    <p:extLst>
      <p:ext uri="{BB962C8B-B14F-4D97-AF65-F5344CB8AC3E}">
        <p14:creationId xmlns:p14="http://schemas.microsoft.com/office/powerpoint/2010/main" val="2940731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tx1"/>
                </a:solidFill>
              </a:rPr>
              <a:t>Dissent - Arguments for Affirming Conviction</a:t>
            </a:r>
          </a:p>
        </p:txBody>
      </p:sp>
      <p:sp>
        <p:nvSpPr>
          <p:cNvPr id="3" name="Content Placeholder 2"/>
          <p:cNvSpPr>
            <a:spLocks noGrp="1"/>
          </p:cNvSpPr>
          <p:nvPr>
            <p:ph idx="1"/>
          </p:nvPr>
        </p:nvSpPr>
        <p:spPr/>
        <p:txBody>
          <a:bodyPr>
            <a:normAutofit/>
          </a:bodyPr>
          <a:lstStyle/>
          <a:p>
            <a:r>
              <a:rPr lang="en-US" sz="2800" dirty="0"/>
              <a:t>Jury decided</a:t>
            </a:r>
          </a:p>
          <a:p>
            <a:pPr lvl="1"/>
            <a:r>
              <a:rPr lang="en-US" sz="2800" dirty="0"/>
              <a:t>“Second-guess the jury’s verdict rather than deferring to it.”</a:t>
            </a:r>
          </a:p>
          <a:p>
            <a:pPr lvl="1"/>
            <a:r>
              <a:rPr lang="en-US" sz="2800" dirty="0"/>
              <a:t>“Disregard precedent that supports upholding the jury’s verdict.”</a:t>
            </a:r>
          </a:p>
          <a:p>
            <a:pPr lvl="1"/>
            <a:r>
              <a:rPr lang="en-US" sz="2800" dirty="0"/>
              <a:t>“Rely on precedent more applicable to perjury than to obstruction of justice.”</a:t>
            </a:r>
          </a:p>
        </p:txBody>
      </p:sp>
    </p:spTree>
    <p:extLst>
      <p:ext uri="{BB962C8B-B14F-4D97-AF65-F5344CB8AC3E}">
        <p14:creationId xmlns:p14="http://schemas.microsoft.com/office/powerpoint/2010/main" val="2134603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chemeClr val="tx1"/>
                </a:solidFill>
              </a:rPr>
              <a:t>Commonalities – Mark, Roger &amp; Barry</a:t>
            </a:r>
          </a:p>
        </p:txBody>
      </p:sp>
      <p:sp>
        <p:nvSpPr>
          <p:cNvPr id="3" name="Content Placeholder 2"/>
          <p:cNvSpPr>
            <a:spLocks noGrp="1"/>
          </p:cNvSpPr>
          <p:nvPr>
            <p:ph idx="1"/>
          </p:nvPr>
        </p:nvSpPr>
        <p:spPr/>
        <p:txBody>
          <a:bodyPr>
            <a:normAutofit/>
          </a:bodyPr>
          <a:lstStyle/>
          <a:p>
            <a:pPr marL="0" indent="0" algn="ctr">
              <a:buNone/>
            </a:pPr>
            <a:r>
              <a:rPr lang="en-US" sz="4400" dirty="0"/>
              <a:t>No – Baseball Hall of Fame</a:t>
            </a:r>
          </a:p>
        </p:txBody>
      </p:sp>
    </p:spTree>
    <p:extLst>
      <p:ext uri="{BB962C8B-B14F-4D97-AF65-F5344CB8AC3E}">
        <p14:creationId xmlns:p14="http://schemas.microsoft.com/office/powerpoint/2010/main" val="519052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B521805F-6C85-43F7-9291-26E95D493CD7}"/>
              </a:ext>
            </a:extLst>
          </p:cNvPr>
          <p:cNvSpPr>
            <a:spLocks noGrp="1" noChangeArrowheads="1"/>
          </p:cNvSpPr>
          <p:nvPr>
            <p:ph type="title"/>
          </p:nvPr>
        </p:nvSpPr>
        <p:spPr>
          <a:xfrm>
            <a:off x="2209800" y="609600"/>
            <a:ext cx="8153400" cy="1143000"/>
          </a:xfrm>
        </p:spPr>
        <p:txBody>
          <a:bodyPr/>
          <a:lstStyle/>
          <a:p>
            <a:pPr algn="ctr"/>
            <a:r>
              <a:rPr lang="en-US" altLang="en-US" b="1">
                <a:solidFill>
                  <a:schemeClr val="tx1"/>
                </a:solidFill>
              </a:rPr>
              <a:t>YATES v. UNITED STATES</a:t>
            </a:r>
          </a:p>
        </p:txBody>
      </p:sp>
      <p:sp>
        <p:nvSpPr>
          <p:cNvPr id="3" name="Content Placeholder 2">
            <a:extLst>
              <a:ext uri="{FF2B5EF4-FFF2-40B4-BE49-F238E27FC236}">
                <a16:creationId xmlns:a16="http://schemas.microsoft.com/office/drawing/2014/main" id="{B875AB48-A19D-4AE1-96BD-4C9CC8968926}"/>
              </a:ext>
            </a:extLst>
          </p:cNvPr>
          <p:cNvSpPr>
            <a:spLocks noGrp="1"/>
          </p:cNvSpPr>
          <p:nvPr>
            <p:ph idx="1"/>
          </p:nvPr>
        </p:nvSpPr>
        <p:spPr>
          <a:xfrm>
            <a:off x="2014539" y="1579418"/>
            <a:ext cx="6446837" cy="4668981"/>
          </a:xfrm>
        </p:spPr>
        <p:txBody>
          <a:bodyPr>
            <a:normAutofit/>
          </a:bodyPr>
          <a:lstStyle/>
          <a:p>
            <a:pPr>
              <a:defRPr/>
            </a:pPr>
            <a:r>
              <a:rPr lang="en-US" sz="1800" dirty="0">
                <a:solidFill>
                  <a:schemeClr val="tx1"/>
                </a:solidFill>
              </a:rPr>
              <a:t>Florida Fisherman</a:t>
            </a:r>
          </a:p>
          <a:p>
            <a:pPr>
              <a:defRPr/>
            </a:pPr>
            <a:r>
              <a:rPr lang="en-US" sz="1800" dirty="0">
                <a:solidFill>
                  <a:schemeClr val="tx1"/>
                </a:solidFill>
              </a:rPr>
              <a:t>Fishing in Federal Waters – Gulf of Mexico</a:t>
            </a:r>
          </a:p>
          <a:p>
            <a:pPr>
              <a:defRPr/>
            </a:pPr>
            <a:r>
              <a:rPr lang="en-US" sz="1800" dirty="0">
                <a:solidFill>
                  <a:schemeClr val="tx1"/>
                </a:solidFill>
              </a:rPr>
              <a:t>Officer – Florida Fish and Wildlife Conservation Commission (deputized by the National Marine Fisheries Service)(“Fisheries Service”)</a:t>
            </a:r>
          </a:p>
          <a:p>
            <a:pPr>
              <a:defRPr/>
            </a:pPr>
            <a:r>
              <a:rPr lang="en-US" sz="1800" dirty="0">
                <a:solidFill>
                  <a:schemeClr val="tx1"/>
                </a:solidFill>
              </a:rPr>
              <a:t>72 undersized fish (50 C.F.R. § 622.37(d)(2)(ii))(under 20 inches)</a:t>
            </a:r>
          </a:p>
          <a:p>
            <a:pPr>
              <a:defRPr/>
            </a:pPr>
            <a:r>
              <a:rPr lang="en-US" sz="1800" dirty="0">
                <a:solidFill>
                  <a:schemeClr val="tx1"/>
                </a:solidFill>
              </a:rPr>
              <a:t>Officer issue a civil citation for undersized fish</a:t>
            </a:r>
          </a:p>
          <a:p>
            <a:pPr>
              <a:defRPr/>
            </a:pPr>
            <a:r>
              <a:rPr lang="en-US" sz="1800" dirty="0">
                <a:solidFill>
                  <a:schemeClr val="tx1"/>
                </a:solidFill>
              </a:rPr>
              <a:t>Instructed not to disturb the undersized fish – Fisheries Service would retrieve on return to port</a:t>
            </a:r>
          </a:p>
          <a:p>
            <a:pPr>
              <a:defRPr/>
            </a:pPr>
            <a:endParaRPr lang="en-US" dirty="0"/>
          </a:p>
        </p:txBody>
      </p:sp>
      <p:pic>
        <p:nvPicPr>
          <p:cNvPr id="9220" name="Picture 6">
            <a:hlinkClick r:id="rId2"/>
            <a:extLst>
              <a:ext uri="{FF2B5EF4-FFF2-40B4-BE49-F238E27FC236}">
                <a16:creationId xmlns:a16="http://schemas.microsoft.com/office/drawing/2014/main" id="{C0928557-3926-448A-B130-0AC6240D24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05801" y="2016126"/>
            <a:ext cx="1577975"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D30B6EE5-CC1C-44A0-BC92-A0CF7993670A}"/>
              </a:ext>
            </a:extLst>
          </p:cNvPr>
          <p:cNvSpPr>
            <a:spLocks noGrp="1" noChangeArrowheads="1"/>
          </p:cNvSpPr>
          <p:nvPr>
            <p:ph type="title"/>
          </p:nvPr>
        </p:nvSpPr>
        <p:spPr/>
        <p:txBody>
          <a:bodyPr/>
          <a:lstStyle/>
          <a:p>
            <a:pPr algn="ctr"/>
            <a:r>
              <a:rPr lang="en-US" altLang="en-US" b="1">
                <a:solidFill>
                  <a:schemeClr val="tx1"/>
                </a:solidFill>
              </a:rPr>
              <a:t>FACTS</a:t>
            </a:r>
          </a:p>
        </p:txBody>
      </p:sp>
      <p:sp>
        <p:nvSpPr>
          <p:cNvPr id="10246" name="Content Placeholder 7">
            <a:extLst>
              <a:ext uri="{FF2B5EF4-FFF2-40B4-BE49-F238E27FC236}">
                <a16:creationId xmlns:a16="http://schemas.microsoft.com/office/drawing/2014/main" id="{52A51286-A0D5-49B6-A9C8-784BA8EC21E0}"/>
              </a:ext>
            </a:extLst>
          </p:cNvPr>
          <p:cNvSpPr>
            <a:spLocks noGrp="1" noChangeArrowheads="1"/>
          </p:cNvSpPr>
          <p:nvPr>
            <p:ph idx="1"/>
          </p:nvPr>
        </p:nvSpPr>
        <p:spPr>
          <a:xfrm>
            <a:off x="677334" y="1488613"/>
            <a:ext cx="8596668" cy="3880773"/>
          </a:xfrm>
        </p:spPr>
        <p:txBody>
          <a:bodyPr>
            <a:normAutofit/>
          </a:bodyPr>
          <a:lstStyle/>
          <a:p>
            <a:r>
              <a:rPr lang="en-US" altLang="en-US" sz="2800" dirty="0">
                <a:solidFill>
                  <a:schemeClr val="tx1"/>
                </a:solidFill>
              </a:rPr>
              <a:t>On shore – 69 fish measured under 20 inches</a:t>
            </a:r>
          </a:p>
          <a:p>
            <a:r>
              <a:rPr lang="en-US" altLang="en-US" sz="2800" dirty="0">
                <a:solidFill>
                  <a:schemeClr val="tx1"/>
                </a:solidFill>
              </a:rPr>
              <a:t> Charged with criminal conduct for destruction of the fish</a:t>
            </a:r>
          </a:p>
          <a:p>
            <a:pPr lvl="1"/>
            <a:r>
              <a:rPr lang="en-US" altLang="en-US" sz="2800" dirty="0">
                <a:solidFill>
                  <a:schemeClr val="tx1"/>
                </a:solidFill>
              </a:rPr>
              <a:t>18 U.S.C. § 2232(a)</a:t>
            </a:r>
          </a:p>
          <a:p>
            <a:pPr lvl="1"/>
            <a:r>
              <a:rPr lang="en-US" altLang="en-US" sz="2800" b="1" dirty="0">
                <a:solidFill>
                  <a:schemeClr val="tx1"/>
                </a:solidFill>
              </a:rPr>
              <a:t>18 U.S.C. § 1519</a:t>
            </a:r>
          </a:p>
        </p:txBody>
      </p:sp>
      <p:pic>
        <p:nvPicPr>
          <p:cNvPr id="10243" name="Picture 4">
            <a:hlinkClick r:id="rId2"/>
            <a:extLst>
              <a:ext uri="{FF2B5EF4-FFF2-40B4-BE49-F238E27FC236}">
                <a16:creationId xmlns:a16="http://schemas.microsoft.com/office/drawing/2014/main" id="{B8AF0D8F-0554-475A-8F7D-68E14810C6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41776" y="4413251"/>
            <a:ext cx="1577975"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4">
            <a:hlinkClick r:id="rId2"/>
            <a:extLst>
              <a:ext uri="{FF2B5EF4-FFF2-40B4-BE49-F238E27FC236}">
                <a16:creationId xmlns:a16="http://schemas.microsoft.com/office/drawing/2014/main" id="{2E3D971F-7D44-4673-B637-CA2EF59FEA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6776" y="4413251"/>
            <a:ext cx="1579563"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4">
            <a:hlinkClick r:id="rId2"/>
            <a:extLst>
              <a:ext uri="{FF2B5EF4-FFF2-40B4-BE49-F238E27FC236}">
                <a16:creationId xmlns:a16="http://schemas.microsoft.com/office/drawing/2014/main" id="{5E480DB0-2568-453E-9A0B-627B4965FA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00726" y="4413251"/>
            <a:ext cx="1577975"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CF0350-5C4D-4F78-9CE7-210ADA55BBF6}"/>
              </a:ext>
            </a:extLst>
          </p:cNvPr>
          <p:cNvSpPr>
            <a:spLocks noGrp="1"/>
          </p:cNvSpPr>
          <p:nvPr>
            <p:ph type="title"/>
          </p:nvPr>
        </p:nvSpPr>
        <p:spPr/>
        <p:txBody>
          <a:bodyPr>
            <a:normAutofit fontScale="90000"/>
          </a:bodyPr>
          <a:lstStyle/>
          <a:p>
            <a:pPr>
              <a:defRPr/>
            </a:pPr>
            <a:r>
              <a:rPr lang="en-US" sz="2325" dirty="0">
                <a:solidFill>
                  <a:schemeClr val="tx1"/>
                </a:solidFill>
              </a:rPr>
              <a:t>18 U.S.C. </a:t>
            </a:r>
            <a:r>
              <a:rPr lang="en-US" sz="2325" b="1" dirty="0">
                <a:solidFill>
                  <a:schemeClr val="tx1"/>
                </a:solidFill>
              </a:rPr>
              <a:t>§ 1519 - Destruction, alteration, or falsification of records in Federal investigations and bankruptcy</a:t>
            </a:r>
            <a:br>
              <a:rPr lang="en-US" b="1" dirty="0"/>
            </a:br>
            <a:endParaRPr lang="en-US" dirty="0"/>
          </a:p>
        </p:txBody>
      </p:sp>
      <p:sp>
        <p:nvSpPr>
          <p:cNvPr id="11267" name="Content Placeholder 2">
            <a:extLst>
              <a:ext uri="{FF2B5EF4-FFF2-40B4-BE49-F238E27FC236}">
                <a16:creationId xmlns:a16="http://schemas.microsoft.com/office/drawing/2014/main" id="{E6629571-C11A-4BA3-B9DC-0BF0CFF96527}"/>
              </a:ext>
            </a:extLst>
          </p:cNvPr>
          <p:cNvSpPr>
            <a:spLocks noGrp="1" noChangeArrowheads="1"/>
          </p:cNvSpPr>
          <p:nvPr>
            <p:ph idx="1"/>
          </p:nvPr>
        </p:nvSpPr>
        <p:spPr/>
        <p:txBody>
          <a:bodyPr/>
          <a:lstStyle/>
          <a:p>
            <a:pPr marL="0" indent="0">
              <a:buNone/>
            </a:pPr>
            <a:r>
              <a:rPr lang="en-US" altLang="en-US" sz="1800"/>
              <a:t>Whoever knowingly alters, destroys, mutilates, conceals, covers up, falsifies, or makes a false entry in any record, document, or </a:t>
            </a:r>
            <a:r>
              <a:rPr lang="en-US" altLang="en-US" sz="1800" b="1" i="1"/>
              <a:t>tangible object </a:t>
            </a:r>
            <a:r>
              <a:rPr lang="en-US" altLang="en-US" sz="1800"/>
              <a:t>with the intent to impede, obstruct, or influence the investigation or proper administration of any matter within the jurisdiction of any department or agency of the United States or any case filed under title 11, or in relation to or contemplation of any such matter or case, shall be fined under this title, imprisoned not more than 20 years, or both. (emphasis added)</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70DACF5F-2917-4826-8203-B3A38B08F14E}"/>
              </a:ext>
            </a:extLst>
          </p:cNvPr>
          <p:cNvSpPr>
            <a:spLocks noGrp="1" noChangeArrowheads="1"/>
          </p:cNvSpPr>
          <p:nvPr>
            <p:ph type="title"/>
          </p:nvPr>
        </p:nvSpPr>
        <p:spPr/>
        <p:txBody>
          <a:bodyPr/>
          <a:lstStyle/>
          <a:p>
            <a:pPr algn="ctr"/>
            <a:r>
              <a:rPr lang="en-US" altLang="en-US" b="1">
                <a:solidFill>
                  <a:schemeClr val="tx1"/>
                </a:solidFill>
              </a:rPr>
              <a:t>Are Fish “Tangible Objects”?</a:t>
            </a:r>
          </a:p>
        </p:txBody>
      </p:sp>
      <p:sp>
        <p:nvSpPr>
          <p:cNvPr id="3" name="Content Placeholder 2">
            <a:extLst>
              <a:ext uri="{FF2B5EF4-FFF2-40B4-BE49-F238E27FC236}">
                <a16:creationId xmlns:a16="http://schemas.microsoft.com/office/drawing/2014/main" id="{406017F6-A359-4FCC-B7A1-8CEB8EA45A63}"/>
              </a:ext>
            </a:extLst>
          </p:cNvPr>
          <p:cNvSpPr>
            <a:spLocks noGrp="1"/>
          </p:cNvSpPr>
          <p:nvPr>
            <p:ph idx="1"/>
          </p:nvPr>
        </p:nvSpPr>
        <p:spPr>
          <a:xfrm>
            <a:off x="1062182" y="1616364"/>
            <a:ext cx="8211820" cy="3771611"/>
          </a:xfrm>
        </p:spPr>
        <p:txBody>
          <a:bodyPr>
            <a:normAutofit/>
          </a:bodyPr>
          <a:lstStyle/>
          <a:p>
            <a:pPr>
              <a:defRPr/>
            </a:pPr>
            <a:r>
              <a:rPr lang="en-US" sz="2000" dirty="0">
                <a:solidFill>
                  <a:schemeClr val="tx1"/>
                </a:solidFill>
              </a:rPr>
              <a:t>Plain meaning of the Statute</a:t>
            </a:r>
          </a:p>
          <a:p>
            <a:pPr lvl="1">
              <a:defRPr/>
            </a:pPr>
            <a:r>
              <a:rPr lang="en-US" sz="2000" dirty="0">
                <a:solidFill>
                  <a:schemeClr val="tx1"/>
                </a:solidFill>
              </a:rPr>
              <a:t>Dictionary </a:t>
            </a:r>
          </a:p>
          <a:p>
            <a:pPr lvl="2">
              <a:defRPr/>
            </a:pPr>
            <a:r>
              <a:rPr lang="en-US" sz="2000" dirty="0">
                <a:solidFill>
                  <a:schemeClr val="tx1"/>
                </a:solidFill>
              </a:rPr>
              <a:t>Black’s Law Dictionary – “tangible – “having or possessing physical form”</a:t>
            </a:r>
          </a:p>
          <a:p>
            <a:pPr lvl="2">
              <a:defRPr/>
            </a:pPr>
            <a:r>
              <a:rPr lang="en-US" sz="2000" dirty="0">
                <a:solidFill>
                  <a:schemeClr val="tx1"/>
                </a:solidFill>
              </a:rPr>
              <a:t>Merriam Webster Dictionary – “capable of being perceived especially by the sense of touch”</a:t>
            </a:r>
          </a:p>
          <a:p>
            <a:pPr>
              <a:defRPr/>
            </a:pPr>
            <a:r>
              <a:rPr lang="en-US" sz="2000" dirty="0">
                <a:solidFill>
                  <a:schemeClr val="tx1"/>
                </a:solidFill>
              </a:rPr>
              <a:t>How Word is Used in Other Statutes</a:t>
            </a:r>
          </a:p>
          <a:p>
            <a:pPr>
              <a:defRPr/>
            </a:pPr>
            <a:r>
              <a:rPr lang="en-US" sz="2000" dirty="0">
                <a:solidFill>
                  <a:schemeClr val="tx1"/>
                </a:solidFill>
              </a:rPr>
              <a:t>Rules of Statutory Interpretation (Vague, Overbroad, </a:t>
            </a:r>
            <a:r>
              <a:rPr lang="en-US" sz="2000" dirty="0" err="1">
                <a:solidFill>
                  <a:schemeClr val="tx1"/>
                </a:solidFill>
              </a:rPr>
              <a:t>Ejusdem</a:t>
            </a:r>
            <a:r>
              <a:rPr lang="en-US" sz="2000" dirty="0">
                <a:solidFill>
                  <a:schemeClr val="tx1"/>
                </a:solidFill>
              </a:rPr>
              <a:t> Generis, Rule of Lenity)</a:t>
            </a:r>
          </a:p>
          <a:p>
            <a:pPr lvl="1">
              <a:defRPr/>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850ECA55-B9C6-4F13-859F-3DFBA7AC1F97}"/>
              </a:ext>
            </a:extLst>
          </p:cNvPr>
          <p:cNvSpPr>
            <a:spLocks noGrp="1" noChangeArrowheads="1"/>
          </p:cNvSpPr>
          <p:nvPr>
            <p:ph type="title"/>
          </p:nvPr>
        </p:nvSpPr>
        <p:spPr/>
        <p:txBody>
          <a:bodyPr/>
          <a:lstStyle/>
          <a:p>
            <a:pPr algn="ctr"/>
            <a:r>
              <a:rPr lang="en-US" altLang="en-US">
                <a:solidFill>
                  <a:schemeClr val="tx1"/>
                </a:solidFill>
              </a:rPr>
              <a:t>Title of the Statute - §  1519</a:t>
            </a:r>
          </a:p>
        </p:txBody>
      </p:sp>
      <p:sp>
        <p:nvSpPr>
          <p:cNvPr id="13315" name="Content Placeholder 2">
            <a:extLst>
              <a:ext uri="{FF2B5EF4-FFF2-40B4-BE49-F238E27FC236}">
                <a16:creationId xmlns:a16="http://schemas.microsoft.com/office/drawing/2014/main" id="{9AFDA149-ABE1-4E50-BDD7-214505908FA8}"/>
              </a:ext>
            </a:extLst>
          </p:cNvPr>
          <p:cNvSpPr>
            <a:spLocks noGrp="1" noChangeArrowheads="1"/>
          </p:cNvSpPr>
          <p:nvPr>
            <p:ph idx="1"/>
          </p:nvPr>
        </p:nvSpPr>
        <p:spPr/>
        <p:txBody>
          <a:bodyPr/>
          <a:lstStyle/>
          <a:p>
            <a:pPr marL="0" indent="0">
              <a:buNone/>
            </a:pPr>
            <a:r>
              <a:rPr lang="en-US" altLang="en-US" sz="3300"/>
              <a:t>Destruction, alteration, or falsification of </a:t>
            </a:r>
            <a:r>
              <a:rPr lang="en-US" altLang="en-US" sz="3300" b="1" i="1"/>
              <a:t>records</a:t>
            </a:r>
            <a:r>
              <a:rPr lang="en-US" altLang="en-US" sz="3300"/>
              <a:t> in Federal investigations or recordkeeping (emphasis added)</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090F94A4-A87D-416F-B9F2-9C5CEE5DEBCE}"/>
              </a:ext>
            </a:extLst>
          </p:cNvPr>
          <p:cNvSpPr>
            <a:spLocks noGrp="1" noChangeArrowheads="1"/>
          </p:cNvSpPr>
          <p:nvPr>
            <p:ph type="title"/>
          </p:nvPr>
        </p:nvSpPr>
        <p:spPr/>
        <p:txBody>
          <a:bodyPr/>
          <a:lstStyle/>
          <a:p>
            <a:pPr algn="ctr"/>
            <a:r>
              <a:rPr lang="en-US" altLang="en-US" b="1">
                <a:solidFill>
                  <a:schemeClr val="tx1"/>
                </a:solidFill>
              </a:rPr>
              <a:t>Are Fish “Tangible Objects”?</a:t>
            </a:r>
            <a:endParaRPr lang="en-US" altLang="en-US"/>
          </a:p>
        </p:txBody>
      </p:sp>
      <p:sp>
        <p:nvSpPr>
          <p:cNvPr id="14339" name="Content Placeholder 2">
            <a:extLst>
              <a:ext uri="{FF2B5EF4-FFF2-40B4-BE49-F238E27FC236}">
                <a16:creationId xmlns:a16="http://schemas.microsoft.com/office/drawing/2014/main" id="{27D1BFE2-D3EE-4027-A2A9-5C31F17F91CE}"/>
              </a:ext>
            </a:extLst>
          </p:cNvPr>
          <p:cNvSpPr>
            <a:spLocks noGrp="1" noChangeArrowheads="1"/>
          </p:cNvSpPr>
          <p:nvPr>
            <p:ph idx="1"/>
          </p:nvPr>
        </p:nvSpPr>
        <p:spPr/>
        <p:txBody>
          <a:bodyPr/>
          <a:lstStyle/>
          <a:p>
            <a:pPr marL="0" indent="0">
              <a:buNone/>
            </a:pPr>
            <a:r>
              <a:rPr lang="en-US" altLang="en-US"/>
              <a:t>Legislative History - Sarbanes –Oxley Act of 2002</a:t>
            </a:r>
          </a:p>
          <a:p>
            <a:pPr marL="0" indent="0">
              <a:buNone/>
            </a:pPr>
            <a:r>
              <a:rPr lang="en-US" altLang="en-US"/>
              <a:t> (anti-shredding) – Targeted at Corporate Fraud &amp;</a:t>
            </a:r>
          </a:p>
          <a:p>
            <a:pPr marL="0" indent="0">
              <a:buNone/>
            </a:pPr>
            <a:r>
              <a:rPr lang="en-US" altLang="en-US"/>
              <a:t>Executive Malfeasance</a:t>
            </a:r>
          </a:p>
        </p:txBody>
      </p:sp>
      <p:pic>
        <p:nvPicPr>
          <p:cNvPr id="14340" name="Picture 2">
            <a:extLst>
              <a:ext uri="{FF2B5EF4-FFF2-40B4-BE49-F238E27FC236}">
                <a16:creationId xmlns:a16="http://schemas.microsoft.com/office/drawing/2014/main" id="{CFE0848E-CEBB-418B-933B-C938361522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6600" y="3962401"/>
            <a:ext cx="1428750" cy="1800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341" name="Picture 3">
            <a:extLst>
              <a:ext uri="{FF2B5EF4-FFF2-40B4-BE49-F238E27FC236}">
                <a16:creationId xmlns:a16="http://schemas.microsoft.com/office/drawing/2014/main" id="{5804A099-C9E2-49AE-89A7-034561FBC1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24201" y="4618038"/>
            <a:ext cx="2049463" cy="12493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342" name="Picture 4">
            <a:extLst>
              <a:ext uri="{FF2B5EF4-FFF2-40B4-BE49-F238E27FC236}">
                <a16:creationId xmlns:a16="http://schemas.microsoft.com/office/drawing/2014/main" id="{4B97FE72-8865-4B68-9C9A-CF7D830FC6E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86800" y="3962401"/>
            <a:ext cx="1441450" cy="1800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28D9A912-C029-41E1-959D-E085511E398C}"/>
              </a:ext>
            </a:extLst>
          </p:cNvPr>
          <p:cNvSpPr>
            <a:spLocks noGrp="1" noChangeArrowheads="1"/>
          </p:cNvSpPr>
          <p:nvPr>
            <p:ph type="title"/>
          </p:nvPr>
        </p:nvSpPr>
        <p:spPr/>
        <p:txBody>
          <a:bodyPr/>
          <a:lstStyle/>
          <a:p>
            <a:pPr algn="ctr"/>
            <a:r>
              <a:rPr lang="en-US" altLang="en-US">
                <a:solidFill>
                  <a:schemeClr val="tx1"/>
                </a:solidFill>
              </a:rPr>
              <a:t>Yates v. United States </a:t>
            </a:r>
          </a:p>
        </p:txBody>
      </p:sp>
      <p:sp>
        <p:nvSpPr>
          <p:cNvPr id="11" name="Content Placeholder 10">
            <a:extLst>
              <a:ext uri="{FF2B5EF4-FFF2-40B4-BE49-F238E27FC236}">
                <a16:creationId xmlns:a16="http://schemas.microsoft.com/office/drawing/2014/main" id="{68D28A9D-7927-42A0-A989-4FA24544B7A1}"/>
              </a:ext>
            </a:extLst>
          </p:cNvPr>
          <p:cNvSpPr>
            <a:spLocks noGrp="1"/>
          </p:cNvSpPr>
          <p:nvPr>
            <p:ph idx="1"/>
          </p:nvPr>
        </p:nvSpPr>
        <p:spPr>
          <a:xfrm>
            <a:off x="1936130" y="2096655"/>
            <a:ext cx="6548144" cy="4285671"/>
          </a:xfrm>
        </p:spPr>
        <p:txBody>
          <a:bodyPr>
            <a:normAutofit/>
          </a:bodyPr>
          <a:lstStyle/>
          <a:p>
            <a:pPr lvl="5">
              <a:defRPr/>
            </a:pPr>
            <a:endParaRPr lang="en-US" dirty="0">
              <a:latin typeface="Calibri" panose="020F0502020204030204" pitchFamily="34" charset="0"/>
            </a:endParaRPr>
          </a:p>
          <a:p>
            <a:pPr lvl="5">
              <a:defRPr/>
            </a:pPr>
            <a:endParaRPr lang="en-US" dirty="0">
              <a:latin typeface="Calibri" panose="020F0502020204030204" pitchFamily="34" charset="0"/>
            </a:endParaRPr>
          </a:p>
          <a:p>
            <a:pPr lvl="5">
              <a:defRPr/>
            </a:pPr>
            <a:endParaRPr lang="en-US" dirty="0">
              <a:latin typeface="Calibri" panose="020F0502020204030204" pitchFamily="34" charset="0"/>
            </a:endParaRPr>
          </a:p>
          <a:p>
            <a:pPr lvl="5">
              <a:defRPr/>
            </a:pPr>
            <a:endParaRPr lang="en-US" dirty="0">
              <a:latin typeface="Calibri" panose="020F0502020204030204" pitchFamily="34" charset="0"/>
            </a:endParaRPr>
          </a:p>
          <a:p>
            <a:pPr lvl="5">
              <a:defRPr/>
            </a:pPr>
            <a:endParaRPr lang="en-US" dirty="0">
              <a:latin typeface="Calibri" panose="020F0502020204030204" pitchFamily="34" charset="0"/>
            </a:endParaRPr>
          </a:p>
          <a:p>
            <a:pPr marL="0" lvl="5" indent="0">
              <a:buNone/>
              <a:defRPr/>
            </a:pPr>
            <a:r>
              <a:rPr lang="en-US" sz="2000" dirty="0">
                <a:solidFill>
                  <a:schemeClr val="tx1"/>
                </a:solidFill>
                <a:latin typeface="Calibri" panose="020F0502020204030204" pitchFamily="34" charset="0"/>
              </a:rPr>
              <a:t>Whether Mr. Yates was deprived of fair notice that destruction of fish would fall within the purview of 18 U.S.C. § 1519, where the term "tangible object" is ambiguous and undefined in the statute, and unlike the nouns accompanying "tangible object" in section 1519, possesses no record-keeping, documentary, or informational content or purpose?</a:t>
            </a:r>
            <a:endParaRPr lang="en-US" sz="2000" dirty="0">
              <a:solidFill>
                <a:schemeClr val="tx1"/>
              </a:solidFill>
            </a:endParaRPr>
          </a:p>
          <a:p>
            <a:pPr lvl="3">
              <a:defRPr/>
            </a:pPr>
            <a:endParaRPr lang="en-US" dirty="0"/>
          </a:p>
        </p:txBody>
      </p:sp>
      <p:pic>
        <p:nvPicPr>
          <p:cNvPr id="16387" name="Picture 6">
            <a:extLst>
              <a:ext uri="{FF2B5EF4-FFF2-40B4-BE49-F238E27FC236}">
                <a16:creationId xmlns:a16="http://schemas.microsoft.com/office/drawing/2014/main" id="{6B48FF30-A705-4DCB-93E1-1B223101DF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36129" y="1930400"/>
            <a:ext cx="1963738" cy="1308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07AEA798-E211-4C88-A9C7-186746FFC4CE}"/>
              </a:ext>
            </a:extLst>
          </p:cNvPr>
          <p:cNvSpPr>
            <a:spLocks noGrp="1" noChangeArrowheads="1"/>
          </p:cNvSpPr>
          <p:nvPr>
            <p:ph type="title"/>
          </p:nvPr>
        </p:nvSpPr>
        <p:spPr>
          <a:xfrm>
            <a:off x="1165609" y="914400"/>
            <a:ext cx="9070591" cy="838200"/>
          </a:xfrm>
        </p:spPr>
        <p:txBody>
          <a:bodyPr>
            <a:normAutofit fontScale="90000"/>
          </a:bodyPr>
          <a:lstStyle/>
          <a:p>
            <a:r>
              <a:rPr lang="en-US" altLang="en-US" sz="3200" dirty="0">
                <a:solidFill>
                  <a:schemeClr val="tx1"/>
                </a:solidFill>
              </a:rPr>
              <a:t>Oral Argument – United States Supreme Court – November 5, 2014</a:t>
            </a:r>
          </a:p>
        </p:txBody>
      </p:sp>
      <p:sp>
        <p:nvSpPr>
          <p:cNvPr id="17411" name="Content Placeholder 2">
            <a:extLst>
              <a:ext uri="{FF2B5EF4-FFF2-40B4-BE49-F238E27FC236}">
                <a16:creationId xmlns:a16="http://schemas.microsoft.com/office/drawing/2014/main" id="{73721FA8-9C78-4B50-A7FD-9839823097A8}"/>
              </a:ext>
            </a:extLst>
          </p:cNvPr>
          <p:cNvSpPr>
            <a:spLocks noGrp="1" noChangeArrowheads="1"/>
          </p:cNvSpPr>
          <p:nvPr>
            <p:ph idx="1"/>
          </p:nvPr>
        </p:nvSpPr>
        <p:spPr>
          <a:xfrm>
            <a:off x="1065125" y="2362200"/>
            <a:ext cx="9145675" cy="3505200"/>
          </a:xfrm>
        </p:spPr>
        <p:txBody>
          <a:bodyPr/>
          <a:lstStyle/>
          <a:p>
            <a:pPr marL="0" indent="0">
              <a:buNone/>
            </a:pPr>
            <a:r>
              <a:rPr lang="en-US" altLang="en-US" sz="2100" b="1" dirty="0">
                <a:solidFill>
                  <a:schemeClr val="tx1"/>
                </a:solidFill>
              </a:rPr>
              <a:t>“You, in your brief, point to the Model Penal Code as the model for 1519.  But the Model Penal Code describes a misdemeanor, and this is a 20-year felony. That seems kind of a mismatch.”</a:t>
            </a:r>
          </a:p>
          <a:p>
            <a:pPr marL="0" indent="0">
              <a:buNone/>
            </a:pPr>
            <a:endParaRPr lang="en-US" altLang="en-US" sz="2100" b="1" dirty="0">
              <a:solidFill>
                <a:schemeClr val="tx1"/>
              </a:solidFill>
            </a:endParaRPr>
          </a:p>
          <a:p>
            <a:pPr marL="0" indent="0">
              <a:buNone/>
            </a:pPr>
            <a:r>
              <a:rPr lang="en-US" altLang="en-US" sz="2100" b="1" dirty="0">
                <a:solidFill>
                  <a:schemeClr val="tx1"/>
                </a:solidFill>
              </a:rPr>
              <a:t>								Justice Ginsburg</a:t>
            </a:r>
          </a:p>
        </p:txBody>
      </p:sp>
      <p:pic>
        <p:nvPicPr>
          <p:cNvPr id="17412" name="Picture 2">
            <a:extLst>
              <a:ext uri="{FF2B5EF4-FFF2-40B4-BE49-F238E27FC236}">
                <a16:creationId xmlns:a16="http://schemas.microsoft.com/office/drawing/2014/main" id="{1A3495B6-6FDE-4596-994C-7A3FF97B9D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60871" y="3821980"/>
            <a:ext cx="1571625" cy="23574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BA48C2ED-5DC8-4926-AA8B-D969FD7E1822}"/>
              </a:ext>
            </a:extLst>
          </p:cNvPr>
          <p:cNvSpPr>
            <a:spLocks noGrp="1" noChangeArrowheads="1"/>
          </p:cNvSpPr>
          <p:nvPr>
            <p:ph type="title"/>
          </p:nvPr>
        </p:nvSpPr>
        <p:spPr/>
        <p:txBody>
          <a:bodyPr>
            <a:normAutofit/>
          </a:bodyPr>
          <a:lstStyle/>
          <a:p>
            <a:r>
              <a:rPr lang="en-US" altLang="en-US" sz="3200" dirty="0">
                <a:solidFill>
                  <a:schemeClr val="tx1"/>
                </a:solidFill>
              </a:rPr>
              <a:t>Oral Argument – United States Supreme Court – November 5, 2014</a:t>
            </a:r>
          </a:p>
        </p:txBody>
      </p:sp>
      <p:sp>
        <p:nvSpPr>
          <p:cNvPr id="3" name="Content Placeholder 2">
            <a:extLst>
              <a:ext uri="{FF2B5EF4-FFF2-40B4-BE49-F238E27FC236}">
                <a16:creationId xmlns:a16="http://schemas.microsoft.com/office/drawing/2014/main" id="{053182EC-58BD-4DB8-B992-63BCB2A980A9}"/>
              </a:ext>
            </a:extLst>
          </p:cNvPr>
          <p:cNvSpPr>
            <a:spLocks noGrp="1"/>
          </p:cNvSpPr>
          <p:nvPr>
            <p:ph idx="1"/>
          </p:nvPr>
        </p:nvSpPr>
        <p:spPr/>
        <p:txBody>
          <a:bodyPr>
            <a:normAutofit/>
          </a:bodyPr>
          <a:lstStyle/>
          <a:p>
            <a:pPr>
              <a:defRPr/>
            </a:pPr>
            <a:r>
              <a:rPr lang="en-US" sz="2100" b="1" dirty="0">
                <a:solidFill>
                  <a:schemeClr val="tx1"/>
                </a:solidFill>
              </a:rPr>
              <a:t>Justice Breyer – Wasn’t what the official, the government official was investigating a minor crime, catching fish that are too small?  Am I right? . . .</a:t>
            </a:r>
          </a:p>
          <a:p>
            <a:pPr marL="0" indent="0">
              <a:buNone/>
              <a:defRPr/>
            </a:pPr>
            <a:endParaRPr lang="en-US" sz="2100" b="1" dirty="0">
              <a:solidFill>
                <a:schemeClr val="tx1"/>
              </a:solidFill>
            </a:endParaRPr>
          </a:p>
          <a:p>
            <a:pPr marL="0" indent="0">
              <a:buNone/>
              <a:defRPr/>
            </a:pPr>
            <a:endParaRPr lang="en-US" sz="2100" b="1" dirty="0">
              <a:solidFill>
                <a:schemeClr val="tx1"/>
              </a:solidFill>
            </a:endParaRPr>
          </a:p>
          <a:p>
            <a:pPr>
              <a:defRPr/>
            </a:pPr>
            <a:r>
              <a:rPr lang="en-US" sz="2100" b="1" dirty="0">
                <a:solidFill>
                  <a:schemeClr val="tx1"/>
                </a:solidFill>
              </a:rPr>
              <a:t>Mr. Martinez – It’s a civil offense.</a:t>
            </a:r>
          </a:p>
        </p:txBody>
      </p:sp>
      <p:pic>
        <p:nvPicPr>
          <p:cNvPr id="18436" name="Picture 2">
            <a:extLst>
              <a:ext uri="{FF2B5EF4-FFF2-40B4-BE49-F238E27FC236}">
                <a16:creationId xmlns:a16="http://schemas.microsoft.com/office/drawing/2014/main" id="{BF6C187F-5464-4748-A7AF-8F837B8C15E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92976" y="3556000"/>
            <a:ext cx="1571625" cy="19637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4C15980F-3E8A-4C60-9FD8-98C38E623902}"/>
              </a:ext>
            </a:extLst>
          </p:cNvPr>
          <p:cNvSpPr>
            <a:spLocks noGrp="1" noChangeArrowheads="1"/>
          </p:cNvSpPr>
          <p:nvPr>
            <p:ph type="title"/>
          </p:nvPr>
        </p:nvSpPr>
        <p:spPr/>
        <p:txBody>
          <a:bodyPr>
            <a:normAutofit/>
          </a:bodyPr>
          <a:lstStyle/>
          <a:p>
            <a:r>
              <a:rPr lang="en-US" altLang="en-US" sz="3600" dirty="0">
                <a:solidFill>
                  <a:schemeClr val="tx1"/>
                </a:solidFill>
              </a:rPr>
              <a:t>Oral Argument – United States Supreme Court – November 5, 2014</a:t>
            </a:r>
          </a:p>
        </p:txBody>
      </p:sp>
      <p:sp>
        <p:nvSpPr>
          <p:cNvPr id="19459" name="Content Placeholder 2">
            <a:extLst>
              <a:ext uri="{FF2B5EF4-FFF2-40B4-BE49-F238E27FC236}">
                <a16:creationId xmlns:a16="http://schemas.microsoft.com/office/drawing/2014/main" id="{61AE5DB3-7365-498A-BBDC-08D4291760B4}"/>
              </a:ext>
            </a:extLst>
          </p:cNvPr>
          <p:cNvSpPr>
            <a:spLocks noGrp="1" noChangeArrowheads="1"/>
          </p:cNvSpPr>
          <p:nvPr>
            <p:ph idx="1"/>
          </p:nvPr>
        </p:nvSpPr>
        <p:spPr/>
        <p:txBody>
          <a:bodyPr>
            <a:normAutofit/>
          </a:bodyPr>
          <a:lstStyle/>
          <a:p>
            <a:r>
              <a:rPr lang="en-US" altLang="en-US" sz="2000" dirty="0">
                <a:solidFill>
                  <a:schemeClr val="tx1"/>
                </a:solidFill>
              </a:rPr>
              <a:t>Mr. Martinez – Mr. Yates was given an explicit instruction by a law enforcement officer to preserve evidence of his violation of Federal law.  He directly disobeyed that.  He then launched a convoluted cover-up scheme to cover up the fact that he had destroyed the evidence.  He enlisted other people, including his crew members, in executing that scheme and lying to the law enforcement officers about it. . . .</a:t>
            </a:r>
          </a:p>
          <a:p>
            <a:r>
              <a:rPr lang="en-US" altLang="en-US" sz="2000" dirty="0">
                <a:solidFill>
                  <a:schemeClr val="tx1"/>
                </a:solidFill>
              </a:rPr>
              <a:t>Chief Justice Roberts – You make him sound like a mob boss or something. . . .</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9CDD072A-27FF-4419-B96F-6EB76CFF93CE}"/>
              </a:ext>
            </a:extLst>
          </p:cNvPr>
          <p:cNvSpPr>
            <a:spLocks noGrp="1" noChangeArrowheads="1"/>
          </p:cNvSpPr>
          <p:nvPr>
            <p:ph type="title"/>
          </p:nvPr>
        </p:nvSpPr>
        <p:spPr/>
        <p:txBody>
          <a:bodyPr>
            <a:normAutofit/>
          </a:bodyPr>
          <a:lstStyle/>
          <a:p>
            <a:r>
              <a:rPr lang="en-US" altLang="en-US" sz="3200" dirty="0">
                <a:solidFill>
                  <a:schemeClr val="tx1"/>
                </a:solidFill>
              </a:rPr>
              <a:t>Oral Argument – United States Supreme Court – November 5, 2014</a:t>
            </a:r>
          </a:p>
        </p:txBody>
      </p:sp>
      <p:sp>
        <p:nvSpPr>
          <p:cNvPr id="20483" name="Content Placeholder 2">
            <a:extLst>
              <a:ext uri="{FF2B5EF4-FFF2-40B4-BE49-F238E27FC236}">
                <a16:creationId xmlns:a16="http://schemas.microsoft.com/office/drawing/2014/main" id="{293C030B-755B-4E44-B9C5-1533FCAB2942}"/>
              </a:ext>
            </a:extLst>
          </p:cNvPr>
          <p:cNvSpPr>
            <a:spLocks noGrp="1" noChangeArrowheads="1"/>
          </p:cNvSpPr>
          <p:nvPr>
            <p:ph idx="1"/>
          </p:nvPr>
        </p:nvSpPr>
        <p:spPr/>
        <p:txBody>
          <a:bodyPr>
            <a:normAutofit/>
          </a:bodyPr>
          <a:lstStyle/>
          <a:p>
            <a:pPr marL="0" indent="0">
              <a:buNone/>
            </a:pPr>
            <a:r>
              <a:rPr lang="en-US" altLang="en-US" sz="2800" b="1" dirty="0">
                <a:solidFill>
                  <a:schemeClr val="tx1"/>
                </a:solidFill>
              </a:rPr>
              <a:t>“I take it there are many State statutes, are there?”</a:t>
            </a:r>
          </a:p>
          <a:p>
            <a:pPr marL="0" indent="0">
              <a:buNone/>
            </a:pPr>
            <a:endParaRPr lang="en-US" altLang="en-US" sz="2800" b="1" dirty="0">
              <a:solidFill>
                <a:schemeClr val="accent2"/>
              </a:solidFill>
            </a:endParaRPr>
          </a:p>
          <a:p>
            <a:pPr marL="0" indent="0">
              <a:buNone/>
            </a:pPr>
            <a:r>
              <a:rPr lang="en-US" altLang="en-US" sz="2800" b="1" dirty="0">
                <a:solidFill>
                  <a:schemeClr val="accent2"/>
                </a:solidFill>
              </a:rPr>
              <a:t>								</a:t>
            </a:r>
            <a:r>
              <a:rPr lang="en-US" altLang="en-US" sz="2800" b="1" dirty="0">
                <a:solidFill>
                  <a:schemeClr val="tx1"/>
                </a:solidFill>
              </a:rPr>
              <a:t>Justice Kagan</a:t>
            </a:r>
          </a:p>
        </p:txBody>
      </p:sp>
      <p:pic>
        <p:nvPicPr>
          <p:cNvPr id="20484" name="Picture 2">
            <a:extLst>
              <a:ext uri="{FF2B5EF4-FFF2-40B4-BE49-F238E27FC236}">
                <a16:creationId xmlns:a16="http://schemas.microsoft.com/office/drawing/2014/main" id="{0ED0B76F-8DD2-45BB-911B-64E18BC7E4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80264" y="2870200"/>
            <a:ext cx="1571625" cy="23574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257C44DB-3875-4B3F-A2BE-2512047A4BA5}"/>
              </a:ext>
            </a:extLst>
          </p:cNvPr>
          <p:cNvSpPr>
            <a:spLocks noGrp="1" noChangeArrowheads="1"/>
          </p:cNvSpPr>
          <p:nvPr>
            <p:ph type="title"/>
          </p:nvPr>
        </p:nvSpPr>
        <p:spPr/>
        <p:txBody>
          <a:bodyPr>
            <a:normAutofit/>
          </a:bodyPr>
          <a:lstStyle/>
          <a:p>
            <a:r>
              <a:rPr lang="en-US" altLang="en-US" sz="3200" dirty="0">
                <a:solidFill>
                  <a:schemeClr val="tx1"/>
                </a:solidFill>
              </a:rPr>
              <a:t>Oral Argument – United States Supreme Court – November 5, 2014</a:t>
            </a:r>
          </a:p>
        </p:txBody>
      </p:sp>
      <p:sp>
        <p:nvSpPr>
          <p:cNvPr id="21507" name="Content Placeholder 2">
            <a:extLst>
              <a:ext uri="{FF2B5EF4-FFF2-40B4-BE49-F238E27FC236}">
                <a16:creationId xmlns:a16="http://schemas.microsoft.com/office/drawing/2014/main" id="{5EA5FA7F-91B3-4F3D-919B-95DAC367D5DE}"/>
              </a:ext>
            </a:extLst>
          </p:cNvPr>
          <p:cNvSpPr>
            <a:spLocks noGrp="1" noChangeArrowheads="1"/>
          </p:cNvSpPr>
          <p:nvPr>
            <p:ph idx="1"/>
          </p:nvPr>
        </p:nvSpPr>
        <p:spPr/>
        <p:txBody>
          <a:bodyPr/>
          <a:lstStyle/>
          <a:p>
            <a:pPr marL="0" indent="0">
              <a:buNone/>
            </a:pPr>
            <a:r>
              <a:rPr lang="en-US" altLang="en-US" sz="2400" b="1" dirty="0">
                <a:solidFill>
                  <a:schemeClr val="tx1"/>
                </a:solidFill>
              </a:rPr>
              <a:t>“What kind of a mad prosecutor would try to send this guy up for 20 years or risk sending him up for 20 years?” </a:t>
            </a:r>
          </a:p>
          <a:p>
            <a:pPr marL="0" indent="0">
              <a:buNone/>
            </a:pPr>
            <a:endParaRPr lang="en-US" altLang="en-US" sz="2400" b="1" dirty="0">
              <a:solidFill>
                <a:schemeClr val="accent2"/>
              </a:solidFill>
            </a:endParaRPr>
          </a:p>
          <a:p>
            <a:pPr marL="0" indent="0">
              <a:buNone/>
            </a:pPr>
            <a:r>
              <a:rPr lang="en-US" altLang="en-US" sz="2400" b="1" dirty="0">
                <a:solidFill>
                  <a:schemeClr val="accent2"/>
                </a:solidFill>
              </a:rPr>
              <a:t>						</a:t>
            </a:r>
            <a:r>
              <a:rPr lang="en-US" altLang="en-US" sz="2400" b="1" dirty="0">
                <a:solidFill>
                  <a:schemeClr val="tx1"/>
                </a:solidFill>
              </a:rPr>
              <a:t>Justice Scalia</a:t>
            </a:r>
          </a:p>
        </p:txBody>
      </p:sp>
      <p:pic>
        <p:nvPicPr>
          <p:cNvPr id="21508" name="Picture 2">
            <a:extLst>
              <a:ext uri="{FF2B5EF4-FFF2-40B4-BE49-F238E27FC236}">
                <a16:creationId xmlns:a16="http://schemas.microsoft.com/office/drawing/2014/main" id="{FCE401A5-4553-4304-81A9-D19D6B9E1D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8419" y="3840018"/>
            <a:ext cx="1571625" cy="19637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9CF2569D-24DF-4F43-82F1-3B9FF39597F6}"/>
              </a:ext>
            </a:extLst>
          </p:cNvPr>
          <p:cNvSpPr>
            <a:spLocks noGrp="1" noChangeArrowheads="1"/>
          </p:cNvSpPr>
          <p:nvPr>
            <p:ph type="title"/>
          </p:nvPr>
        </p:nvSpPr>
        <p:spPr/>
        <p:txBody>
          <a:bodyPr/>
          <a:lstStyle/>
          <a:p>
            <a:r>
              <a:rPr lang="en-US" altLang="en-US" sz="2800" dirty="0">
                <a:solidFill>
                  <a:schemeClr val="tx1"/>
                </a:solidFill>
              </a:rPr>
              <a:t>Oral Argument – United States Supreme Court – November 5, 2014</a:t>
            </a:r>
          </a:p>
        </p:txBody>
      </p:sp>
      <p:sp>
        <p:nvSpPr>
          <p:cNvPr id="22531" name="Content Placeholder 2">
            <a:extLst>
              <a:ext uri="{FF2B5EF4-FFF2-40B4-BE49-F238E27FC236}">
                <a16:creationId xmlns:a16="http://schemas.microsoft.com/office/drawing/2014/main" id="{D4ACD58D-E028-40A6-8A46-A87BDFEC462B}"/>
              </a:ext>
            </a:extLst>
          </p:cNvPr>
          <p:cNvSpPr>
            <a:spLocks noGrp="1" noChangeArrowheads="1"/>
          </p:cNvSpPr>
          <p:nvPr>
            <p:ph idx="1"/>
          </p:nvPr>
        </p:nvSpPr>
        <p:spPr/>
        <p:txBody>
          <a:bodyPr/>
          <a:lstStyle/>
          <a:p>
            <a:pPr marL="0" indent="0">
              <a:buNone/>
            </a:pPr>
            <a:r>
              <a:rPr lang="en-US" altLang="en-US" sz="2400" b="1"/>
              <a:t>“Suppose the fisherman took pictures of the fish, and then he destroyed both the pictures and the fish.  Liability?”</a:t>
            </a:r>
          </a:p>
          <a:p>
            <a:pPr marL="0" indent="0">
              <a:buNone/>
            </a:pPr>
            <a:endParaRPr lang="en-US" altLang="en-US"/>
          </a:p>
          <a:p>
            <a:pPr marL="0" indent="0">
              <a:buNone/>
            </a:pPr>
            <a:r>
              <a:rPr lang="en-US" altLang="en-US"/>
              <a:t>					</a:t>
            </a:r>
            <a:r>
              <a:rPr lang="en-US" altLang="en-US" sz="2700" b="1"/>
              <a:t>Justice Kennedy </a:t>
            </a:r>
          </a:p>
        </p:txBody>
      </p:sp>
      <p:pic>
        <p:nvPicPr>
          <p:cNvPr id="22532" name="Picture 2">
            <a:extLst>
              <a:ext uri="{FF2B5EF4-FFF2-40B4-BE49-F238E27FC236}">
                <a16:creationId xmlns:a16="http://schemas.microsoft.com/office/drawing/2014/main" id="{D451E79F-5E83-4D15-9064-D414366572F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0401" y="3812309"/>
            <a:ext cx="1571625" cy="2000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2CC2F54D-6251-4175-92E3-01D2297D1B99}"/>
              </a:ext>
            </a:extLst>
          </p:cNvPr>
          <p:cNvSpPr>
            <a:spLocks noGrp="1" noChangeArrowheads="1"/>
          </p:cNvSpPr>
          <p:nvPr>
            <p:ph type="title"/>
          </p:nvPr>
        </p:nvSpPr>
        <p:spPr>
          <a:xfrm>
            <a:off x="2032000" y="609600"/>
            <a:ext cx="6446838" cy="990600"/>
          </a:xfrm>
        </p:spPr>
        <p:txBody>
          <a:bodyPr/>
          <a:lstStyle/>
          <a:p>
            <a:pPr algn="ctr"/>
            <a:r>
              <a:rPr lang="en-US" altLang="en-US">
                <a:solidFill>
                  <a:schemeClr val="tx1"/>
                </a:solidFill>
              </a:rPr>
              <a:t>Court’s Decision</a:t>
            </a:r>
          </a:p>
        </p:txBody>
      </p:sp>
      <p:sp>
        <p:nvSpPr>
          <p:cNvPr id="23555" name="Content Placeholder 2">
            <a:extLst>
              <a:ext uri="{FF2B5EF4-FFF2-40B4-BE49-F238E27FC236}">
                <a16:creationId xmlns:a16="http://schemas.microsoft.com/office/drawing/2014/main" id="{B2439F53-04D7-46D2-98F4-C4155D2661A0}"/>
              </a:ext>
            </a:extLst>
          </p:cNvPr>
          <p:cNvSpPr>
            <a:spLocks noGrp="1" noChangeArrowheads="1"/>
          </p:cNvSpPr>
          <p:nvPr>
            <p:ph idx="1"/>
          </p:nvPr>
        </p:nvSpPr>
        <p:spPr>
          <a:xfrm>
            <a:off x="471056" y="1863726"/>
            <a:ext cx="9384144" cy="3890963"/>
          </a:xfrm>
        </p:spPr>
        <p:txBody>
          <a:bodyPr/>
          <a:lstStyle/>
          <a:p>
            <a:pPr marL="0" indent="0">
              <a:buNone/>
            </a:pPr>
            <a:r>
              <a:rPr lang="en-US" altLang="en-US" sz="1800" dirty="0">
                <a:solidFill>
                  <a:schemeClr val="tx1"/>
                </a:solidFill>
              </a:rPr>
              <a:t>Majority (Plurality)-</a:t>
            </a:r>
          </a:p>
          <a:p>
            <a:pPr marL="0" indent="0">
              <a:buNone/>
            </a:pPr>
            <a:r>
              <a:rPr lang="en-US" altLang="en-US" sz="1800" dirty="0">
                <a:solidFill>
                  <a:schemeClr val="tx1"/>
                </a:solidFill>
              </a:rPr>
              <a:t>“Having used traditional tools of statutory interpretation to examine markers of congressional intent within the Sarbanes</a:t>
            </a:r>
            <a:r>
              <a:rPr lang="en-US" altLang="en-US" sz="1800" dirty="0">
                <a:solidFill>
                  <a:schemeClr val="tx1"/>
                </a:solidFill>
                <a:sym typeface="WP Phonetic" panose="050B0604020202030204" pitchFamily="34" charset="2"/>
              </a:rPr>
              <a:t>-</a:t>
            </a:r>
            <a:r>
              <a:rPr lang="en-US" altLang="en-US" sz="1800" dirty="0">
                <a:solidFill>
                  <a:schemeClr val="tx1"/>
                </a:solidFill>
              </a:rPr>
              <a:t>Oxley Act and </a:t>
            </a:r>
            <a:r>
              <a:rPr lang="en-US" altLang="en-US" sz="1800" b="1" dirty="0">
                <a:solidFill>
                  <a:schemeClr val="tx1"/>
                </a:solidFill>
              </a:rPr>
              <a:t>§</a:t>
            </a:r>
            <a:r>
              <a:rPr lang="en-US" altLang="en-US" sz="1800" dirty="0">
                <a:solidFill>
                  <a:schemeClr val="tx1"/>
                </a:solidFill>
              </a:rPr>
              <a:t> 1519 itself, we are persuaded that an aggressive interpretation of </a:t>
            </a:r>
            <a:r>
              <a:rPr lang="en-US" altLang="en-US" sz="1800" dirty="0">
                <a:solidFill>
                  <a:schemeClr val="tx1"/>
                </a:solidFill>
                <a:sym typeface="WP Phonetic" panose="050B0604020202030204" pitchFamily="34" charset="2"/>
              </a:rPr>
              <a:t>‘</a:t>
            </a:r>
            <a:r>
              <a:rPr lang="en-US" altLang="en-US" sz="1800" dirty="0">
                <a:solidFill>
                  <a:schemeClr val="tx1"/>
                </a:solidFill>
              </a:rPr>
              <a:t>tangible object</a:t>
            </a:r>
            <a:r>
              <a:rPr lang="en-US" altLang="en-US" sz="1800" dirty="0">
                <a:solidFill>
                  <a:schemeClr val="tx1"/>
                </a:solidFill>
                <a:sym typeface="WP Phonetic" panose="050B0604020202030204" pitchFamily="34" charset="2"/>
              </a:rPr>
              <a:t>’</a:t>
            </a:r>
            <a:r>
              <a:rPr lang="en-US" altLang="en-US" sz="1800" dirty="0">
                <a:solidFill>
                  <a:schemeClr val="tx1"/>
                </a:solidFill>
              </a:rPr>
              <a:t> must be rejected. It is highly improbable that Congress would have buried a general spoliation statute covering objects of any and every kind in a provision targeting fraud in financial record‑keeping.” </a:t>
            </a:r>
          </a:p>
          <a:p>
            <a:pPr marL="0" indent="0">
              <a:buNone/>
            </a:pPr>
            <a:endParaRPr lang="en-US" altLang="en-US" sz="1800" dirty="0">
              <a:solidFill>
                <a:schemeClr val="tx1"/>
              </a:solidFill>
            </a:endParaRPr>
          </a:p>
          <a:p>
            <a:pPr marL="0" indent="0">
              <a:buNone/>
            </a:pPr>
            <a:r>
              <a:rPr lang="en-US" altLang="en-US" sz="1800" dirty="0">
                <a:solidFill>
                  <a:schemeClr val="tx1"/>
                </a:solidFill>
              </a:rPr>
              <a:t>“We hold that a </a:t>
            </a:r>
            <a:r>
              <a:rPr lang="en-US" altLang="en-US" sz="1800" dirty="0">
                <a:solidFill>
                  <a:schemeClr val="tx1"/>
                </a:solidFill>
                <a:sym typeface="WP Phonetic" panose="050B0604020202030204" pitchFamily="34" charset="2"/>
              </a:rPr>
              <a:t>‘</a:t>
            </a:r>
            <a:r>
              <a:rPr lang="en-US" altLang="en-US" sz="1800" dirty="0">
                <a:solidFill>
                  <a:schemeClr val="tx1"/>
                </a:solidFill>
              </a:rPr>
              <a:t>tangible object</a:t>
            </a:r>
            <a:r>
              <a:rPr lang="en-US" altLang="en-US" sz="1800" dirty="0">
                <a:solidFill>
                  <a:schemeClr val="tx1"/>
                </a:solidFill>
                <a:sym typeface="WP Phonetic" panose="050B0604020202030204" pitchFamily="34" charset="2"/>
              </a:rPr>
              <a:t>’</a:t>
            </a:r>
            <a:r>
              <a:rPr lang="en-US" altLang="en-US" sz="1800" dirty="0">
                <a:solidFill>
                  <a:schemeClr val="tx1"/>
                </a:solidFill>
              </a:rPr>
              <a:t> within </a:t>
            </a:r>
            <a:r>
              <a:rPr lang="en-US" altLang="en-US" sz="1800" b="1" dirty="0">
                <a:solidFill>
                  <a:schemeClr val="tx1"/>
                </a:solidFill>
              </a:rPr>
              <a:t>§</a:t>
            </a:r>
            <a:r>
              <a:rPr lang="en-US" altLang="en-US" sz="1800" dirty="0">
                <a:solidFill>
                  <a:schemeClr val="tx1"/>
                </a:solidFill>
              </a:rPr>
              <a:t> 1519's compass is one used to record or preserve information.” </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2A6FA7A8-861D-4356-AA68-01AC0A34DFB5}"/>
              </a:ext>
            </a:extLst>
          </p:cNvPr>
          <p:cNvSpPr>
            <a:spLocks noGrp="1" noChangeArrowheads="1"/>
          </p:cNvSpPr>
          <p:nvPr>
            <p:ph type="title"/>
          </p:nvPr>
        </p:nvSpPr>
        <p:spPr>
          <a:xfrm>
            <a:off x="2032000" y="685800"/>
            <a:ext cx="6446838" cy="914400"/>
          </a:xfrm>
        </p:spPr>
        <p:txBody>
          <a:bodyPr/>
          <a:lstStyle/>
          <a:p>
            <a:pPr algn="ctr"/>
            <a:r>
              <a:rPr lang="en-US" altLang="en-US">
                <a:solidFill>
                  <a:schemeClr val="tx1"/>
                </a:solidFill>
              </a:rPr>
              <a:t>Court’s Decision</a:t>
            </a:r>
            <a:endParaRPr lang="en-US" altLang="en-US"/>
          </a:p>
        </p:txBody>
      </p:sp>
      <p:sp>
        <p:nvSpPr>
          <p:cNvPr id="24579" name="Content Placeholder 2">
            <a:extLst>
              <a:ext uri="{FF2B5EF4-FFF2-40B4-BE49-F238E27FC236}">
                <a16:creationId xmlns:a16="http://schemas.microsoft.com/office/drawing/2014/main" id="{D489EE19-F308-4CD7-B316-DE2A2579F2EB}"/>
              </a:ext>
            </a:extLst>
          </p:cNvPr>
          <p:cNvSpPr>
            <a:spLocks noGrp="1" noChangeArrowheads="1"/>
          </p:cNvSpPr>
          <p:nvPr>
            <p:ph idx="1"/>
          </p:nvPr>
        </p:nvSpPr>
        <p:spPr>
          <a:xfrm>
            <a:off x="866775" y="1676401"/>
            <a:ext cx="8458200" cy="4190999"/>
          </a:xfrm>
        </p:spPr>
        <p:txBody>
          <a:bodyPr>
            <a:normAutofit/>
          </a:bodyPr>
          <a:lstStyle/>
          <a:p>
            <a:pPr marL="0" indent="0">
              <a:buNone/>
            </a:pPr>
            <a:r>
              <a:rPr lang="en-US" altLang="en-US" sz="1800" dirty="0"/>
              <a:t>Dissent – (Kagan, Scalia, Kennedy, &amp; Thomas)</a:t>
            </a:r>
          </a:p>
          <a:p>
            <a:pPr marL="0" indent="0">
              <a:buNone/>
            </a:pPr>
            <a:r>
              <a:rPr lang="en-US" altLang="en-US" sz="1800" dirty="0"/>
              <a:t>“A fish is, of course, a discrete thing that possesses physical form. </a:t>
            </a:r>
            <a:r>
              <a:rPr lang="en-US" altLang="en-US" sz="1800" i="1" dirty="0"/>
              <a:t>See generally </a:t>
            </a:r>
            <a:r>
              <a:rPr lang="en-US" altLang="en-US" sz="1800" dirty="0"/>
              <a:t>Dr. Seuss, One Fish Two Fish Red Fish Blue Fish (1960). So the ordinary meaning of the term </a:t>
            </a:r>
            <a:r>
              <a:rPr lang="en-US" altLang="en-US" sz="1800" dirty="0">
                <a:sym typeface="WP Phonetic" panose="050B0604020202030204" pitchFamily="34" charset="2"/>
              </a:rPr>
              <a:t>‘</a:t>
            </a:r>
            <a:r>
              <a:rPr lang="en-US" altLang="en-US" sz="1800" dirty="0"/>
              <a:t>tangible object</a:t>
            </a:r>
            <a:r>
              <a:rPr lang="en-US" altLang="en-US" sz="1800" dirty="0">
                <a:sym typeface="WP Phonetic" panose="050B0604020202030204" pitchFamily="34" charset="2"/>
              </a:rPr>
              <a:t>’</a:t>
            </a:r>
            <a:r>
              <a:rPr lang="en-US" altLang="en-US" sz="1800" dirty="0"/>
              <a:t> in § 1519, as no one here disputes, covers fish (including too‑small red grouper).”</a:t>
            </a:r>
          </a:p>
          <a:p>
            <a:pPr marL="0" indent="0">
              <a:buNone/>
            </a:pPr>
            <a:endParaRPr lang="en-US" altLang="en-US" sz="1800" dirty="0"/>
          </a:p>
          <a:p>
            <a:pPr marL="0" indent="0">
              <a:buNone/>
            </a:pPr>
            <a:r>
              <a:rPr lang="en-US" altLang="en-US" sz="1800" dirty="0"/>
              <a:t>“But whatever the wisdom or folly of § 1519, this Court does not get to rewrite the law.”</a:t>
            </a:r>
          </a:p>
          <a:p>
            <a:pPr marL="0" indent="0">
              <a:buNone/>
            </a:pPr>
            <a:endParaRPr lang="en-US" altLang="en-US" sz="1800" dirty="0"/>
          </a:p>
          <a:p>
            <a:pPr marL="0" indent="0">
              <a:buNone/>
            </a:pPr>
            <a:r>
              <a:rPr lang="en-US" altLang="en-US" sz="1800" dirty="0"/>
              <a:t>“If judges disagree with Congress's choice, we are perfectly entitled to say so in lectures, in law review articles, and even in dicta. But we are not entitled to replace the statute Congress enacted with an alternative of our own design.” </a:t>
            </a:r>
          </a:p>
          <a:p>
            <a:pPr marL="0" indent="0">
              <a:buNone/>
            </a:pPr>
            <a:endParaRPr lang="en-US" altLang="en-US" sz="1500"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592249-9E71-A8E5-8B21-E22ADA76A393}"/>
              </a:ext>
            </a:extLst>
          </p:cNvPr>
          <p:cNvSpPr>
            <a:spLocks noGrp="1"/>
          </p:cNvSpPr>
          <p:nvPr>
            <p:ph type="title"/>
          </p:nvPr>
        </p:nvSpPr>
        <p:spPr/>
        <p:txBody>
          <a:bodyPr>
            <a:normAutofit fontScale="90000"/>
          </a:bodyPr>
          <a:lstStyle/>
          <a:p>
            <a:pPr algn="ctr"/>
            <a:r>
              <a:rPr lang="en-US" sz="6700" b="1" dirty="0">
                <a:solidFill>
                  <a:schemeClr val="tx1"/>
                </a:solidFill>
              </a:rPr>
              <a:t>Statutory Construction</a:t>
            </a:r>
            <a:br>
              <a:rPr lang="en-US" b="1" dirty="0">
                <a:solidFill>
                  <a:schemeClr val="tx1"/>
                </a:solidFill>
              </a:rPr>
            </a:br>
            <a:br>
              <a:rPr lang="en-US" b="1" dirty="0">
                <a:solidFill>
                  <a:schemeClr val="tx1"/>
                </a:solidFill>
              </a:rPr>
            </a:br>
            <a:br>
              <a:rPr lang="en-US" sz="6700" dirty="0"/>
            </a:br>
            <a:endParaRPr lang="en-US" sz="6700" b="1" dirty="0">
              <a:solidFill>
                <a:schemeClr val="tx1"/>
              </a:solidFill>
            </a:endParaRPr>
          </a:p>
        </p:txBody>
      </p:sp>
      <p:sp>
        <p:nvSpPr>
          <p:cNvPr id="3" name="Content Placeholder 2">
            <a:extLst>
              <a:ext uri="{FF2B5EF4-FFF2-40B4-BE49-F238E27FC236}">
                <a16:creationId xmlns:a16="http://schemas.microsoft.com/office/drawing/2014/main" id="{255F9617-EB2D-A4A9-3513-965609905496}"/>
              </a:ext>
            </a:extLst>
          </p:cNvPr>
          <p:cNvSpPr>
            <a:spLocks noGrp="1"/>
          </p:cNvSpPr>
          <p:nvPr>
            <p:ph idx="1"/>
          </p:nvPr>
        </p:nvSpPr>
        <p:spPr>
          <a:xfrm>
            <a:off x="677334" y="2421653"/>
            <a:ext cx="8596668" cy="3619709"/>
          </a:xfrm>
        </p:spPr>
        <p:txBody>
          <a:bodyPr>
            <a:normAutofit/>
          </a:bodyPr>
          <a:lstStyle/>
          <a:p>
            <a:pPr marL="0" indent="0" algn="ctr">
              <a:buNone/>
            </a:pPr>
            <a:r>
              <a:rPr lang="en-US" sz="6000" b="1" dirty="0">
                <a:solidFill>
                  <a:schemeClr val="tx1"/>
                </a:solidFill>
              </a:rPr>
              <a:t>Rule of Lenity</a:t>
            </a:r>
            <a:endParaRPr lang="en-US" sz="6000" dirty="0"/>
          </a:p>
        </p:txBody>
      </p:sp>
    </p:spTree>
    <p:extLst>
      <p:ext uri="{BB962C8B-B14F-4D97-AF65-F5344CB8AC3E}">
        <p14:creationId xmlns:p14="http://schemas.microsoft.com/office/powerpoint/2010/main" val="2917071829"/>
      </p:ext>
    </p:extLst>
  </p:cSld>
  <p:clrMapOvr>
    <a:masterClrMapping/>
  </p:clrMapOvr>
</p:sld>
</file>

<file path=ppt/theme/theme1.xml><?xml version="1.0" encoding="utf-8"?>
<a:theme xmlns:a="http://schemas.openxmlformats.org/drawingml/2006/main" name="Facet">
  <a:themeElements>
    <a:clrScheme name="Custom 154">
      <a:dk1>
        <a:sysClr val="windowText" lastClr="000000"/>
      </a:dk1>
      <a:lt1>
        <a:sysClr val="window" lastClr="FFFFFF"/>
      </a:lt1>
      <a:dk2>
        <a:srgbClr val="2C3C43"/>
      </a:dk2>
      <a:lt2>
        <a:srgbClr val="FFFFFF"/>
      </a:lt2>
      <a:accent1>
        <a:srgbClr val="5FCBEF"/>
      </a:accent1>
      <a:accent2>
        <a:srgbClr val="2E83C3"/>
      </a:accent2>
      <a:accent3>
        <a:srgbClr val="42D0A2"/>
      </a:accent3>
      <a:accent4>
        <a:srgbClr val="2E946B"/>
      </a:accent4>
      <a:accent5>
        <a:srgbClr val="000000"/>
      </a:accent5>
      <a:accent6>
        <a:srgbClr val="000000"/>
      </a:accent6>
      <a:hlink>
        <a:srgbClr val="000000"/>
      </a:hlink>
      <a:folHlink>
        <a:srgbClr val="00000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69</TotalTime>
  <Words>2634</Words>
  <Application>Microsoft Office PowerPoint</Application>
  <PresentationFormat>Widescreen</PresentationFormat>
  <Paragraphs>231</Paragraphs>
  <Slides>41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Arial</vt:lpstr>
      <vt:lpstr>Calibri</vt:lpstr>
      <vt:lpstr>Georgia</vt:lpstr>
      <vt:lpstr>Trebuchet MS</vt:lpstr>
      <vt:lpstr>Wingdings</vt:lpstr>
      <vt:lpstr>Wingdings 3</vt:lpstr>
      <vt:lpstr>WP Phonetic</vt:lpstr>
      <vt:lpstr>Facet</vt:lpstr>
      <vt:lpstr>White Collar Shortcuts &amp; Stretching Federal Criminal Statutes</vt:lpstr>
      <vt:lpstr>Three Things</vt:lpstr>
      <vt:lpstr>What is White Collar Crime?</vt:lpstr>
      <vt:lpstr>Unique Qualities of White-Collar Case</vt:lpstr>
      <vt:lpstr>White Collar Shortcuts</vt:lpstr>
      <vt:lpstr>White Collar Fraud Statutes</vt:lpstr>
      <vt:lpstr>MAIL &amp; WIRE FRAUD PROSECUTIONS</vt:lpstr>
      <vt:lpstr>NOT MONEY OR PROPERTY</vt:lpstr>
      <vt:lpstr>THREE MEN:  MARK, ROGER, &amp; BARRY </vt:lpstr>
      <vt:lpstr>MARK MCGWIRE- FACTS</vt:lpstr>
      <vt:lpstr>ROGER CLEMENS- FACTS</vt:lpstr>
      <vt:lpstr>BARRY BONDS- FACTS</vt:lpstr>
      <vt:lpstr>Investigation of Illegal Use of Steroids in Baseball – Mitchell Report</vt:lpstr>
      <vt:lpstr>Report to the Commissioner of Baseball  (Mitchell Report) – Congressional Hearing </vt:lpstr>
      <vt:lpstr>Investigation of Illegal Use of Steroids in Baseball – Congressional Investigation – Mark McGwire </vt:lpstr>
      <vt:lpstr>Investigation of Illegal Use of Steroids in Baseball –Roger Clemens</vt:lpstr>
      <vt:lpstr>Barry Bonds</vt:lpstr>
      <vt:lpstr>Barry Bonds</vt:lpstr>
      <vt:lpstr>Barry Bonds – Statement C</vt:lpstr>
      <vt:lpstr>Mark, Roger, Barry</vt:lpstr>
      <vt:lpstr>18 U.S.C. § 1503 - </vt:lpstr>
      <vt:lpstr>Does this Statement Obstruct Justice? </vt:lpstr>
      <vt:lpstr>En Banc Arguments Reversing Conviction (April 22, 2015)</vt:lpstr>
      <vt:lpstr>Dissent - Arguments for Affirming Conviction</vt:lpstr>
      <vt:lpstr>Commonalities – Mark, Roger &amp; Barry</vt:lpstr>
      <vt:lpstr>YATES v. UNITED STATES</vt:lpstr>
      <vt:lpstr>FACTS</vt:lpstr>
      <vt:lpstr>18 U.S.C. § 1519 - Destruction, alteration, or falsification of records in Federal investigations and bankruptcy </vt:lpstr>
      <vt:lpstr>Are Fish “Tangible Objects”?</vt:lpstr>
      <vt:lpstr>Title of the Statute - §  1519</vt:lpstr>
      <vt:lpstr>Are Fish “Tangible Objects”?</vt:lpstr>
      <vt:lpstr>Yates v. United States </vt:lpstr>
      <vt:lpstr>Oral Argument – United States Supreme Court – November 5, 2014</vt:lpstr>
      <vt:lpstr>Oral Argument – United States Supreme Court – November 5, 2014</vt:lpstr>
      <vt:lpstr>Oral Argument – United States Supreme Court – November 5, 2014</vt:lpstr>
      <vt:lpstr>Oral Argument – United States Supreme Court – November 5, 2014</vt:lpstr>
      <vt:lpstr>Oral Argument – United States Supreme Court – November 5, 2014</vt:lpstr>
      <vt:lpstr>Oral Argument – United States Supreme Court – November 5, 2014</vt:lpstr>
      <vt:lpstr>Court’s Decision</vt:lpstr>
      <vt:lpstr>Court’s Decision</vt:lpstr>
      <vt:lpstr>Statutory Construction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White Collar Shortcuts &amp; Stretching Federal Criminal Statutes</dc:title>
  <dc:creator>Ellen S Podgor</dc:creator>
  <cp:lastModifiedBy>Ellen Podgor</cp:lastModifiedBy>
  <cp:revision>8</cp:revision>
  <dcterms:created xsi:type="dcterms:W3CDTF">2024-05-16T03:59:56Z</dcterms:created>
  <dcterms:modified xsi:type="dcterms:W3CDTF">2024-05-16T23:36:33Z</dcterms:modified>
</cp:coreProperties>
</file>