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5" r:id="rId4"/>
  </p:sldMasterIdLst>
  <p:notesMasterIdLst>
    <p:notesMasterId r:id="rId34"/>
  </p:notesMasterIdLst>
  <p:sldIdLst>
    <p:sldId id="2586" r:id="rId5"/>
    <p:sldId id="2550" r:id="rId6"/>
    <p:sldId id="1693" r:id="rId7"/>
    <p:sldId id="2600" r:id="rId8"/>
    <p:sldId id="2593" r:id="rId9"/>
    <p:sldId id="739" r:id="rId10"/>
    <p:sldId id="267" r:id="rId11"/>
    <p:sldId id="272" r:id="rId12"/>
    <p:sldId id="2551" r:id="rId13"/>
    <p:sldId id="494" r:id="rId14"/>
    <p:sldId id="495" r:id="rId15"/>
    <p:sldId id="492" r:id="rId16"/>
    <p:sldId id="2599" r:id="rId17"/>
    <p:sldId id="2608" r:id="rId18"/>
    <p:sldId id="2609" r:id="rId19"/>
    <p:sldId id="2612" r:id="rId20"/>
    <p:sldId id="2613" r:id="rId21"/>
    <p:sldId id="2618" r:id="rId22"/>
    <p:sldId id="2611" r:id="rId23"/>
    <p:sldId id="2617" r:id="rId24"/>
    <p:sldId id="2619" r:id="rId25"/>
    <p:sldId id="2616" r:id="rId26"/>
    <p:sldId id="2610" r:id="rId27"/>
    <p:sldId id="2587" r:id="rId28"/>
    <p:sldId id="740" r:id="rId29"/>
    <p:sldId id="2598" r:id="rId30"/>
    <p:sldId id="2607" r:id="rId31"/>
    <p:sldId id="2556" r:id="rId32"/>
    <p:sldId id="2530" r:id="rId33"/>
  </p:sldIdLst>
  <p:sldSz cx="12192000" cy="6858000"/>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 id="{0BD4664B-D5CF-46FF-AF32-365F0FC12720}">
          <p14:sldIdLst>
            <p14:sldId id="2586"/>
            <p14:sldId id="2550"/>
            <p14:sldId id="1693"/>
            <p14:sldId id="2600"/>
            <p14:sldId id="2593"/>
            <p14:sldId id="739"/>
            <p14:sldId id="267"/>
            <p14:sldId id="272"/>
            <p14:sldId id="2551"/>
            <p14:sldId id="494"/>
            <p14:sldId id="495"/>
            <p14:sldId id="492"/>
            <p14:sldId id="2599"/>
            <p14:sldId id="2608"/>
            <p14:sldId id="2609"/>
            <p14:sldId id="2612"/>
            <p14:sldId id="2613"/>
            <p14:sldId id="2618"/>
            <p14:sldId id="2611"/>
            <p14:sldId id="2617"/>
            <p14:sldId id="2619"/>
            <p14:sldId id="2616"/>
            <p14:sldId id="2610"/>
            <p14:sldId id="2587"/>
            <p14:sldId id="740"/>
            <p14:sldId id="2598"/>
            <p14:sldId id="2607"/>
            <p14:sldId id="2556"/>
            <p14:sldId id="2530"/>
          </p14:sldIdLst>
        </p14:section>
        <p14:section name="Closeout" id="{8D764497-E953-4B56-B3D4-F9F296B1A490}">
          <p14:sldIdLst/>
        </p14:section>
      </p14:sectionLst>
    </p:ext>
    <p:ext uri="{EFAFB233-063F-42B5-8137-9DF3F51BA10A}">
      <p15:sldGuideLst xmlns:p15="http://schemas.microsoft.com/office/powerpoint/2012/main">
        <p15:guide id="1" orient="horz" pos="816" userDrawn="1">
          <p15:clr>
            <a:srgbClr val="A4A3A4"/>
          </p15:clr>
        </p15:guide>
        <p15:guide id="2" pos="51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Wilkinson, Christopher" initials="WC" lastIdx="5" clrIdx="6">
    <p:extLst>
      <p:ext uri="{19B8F6BF-5375-455C-9EA6-DF929625EA0E}">
        <p15:presenceInfo xmlns:p15="http://schemas.microsoft.com/office/powerpoint/2012/main" userId="S::christopher.wilkinson@crowe.com::9bb57ba9-b48d-48db-b8f0-6fdf67e81651" providerId="AD"/>
      </p:ext>
    </p:extLst>
  </p:cmAuthor>
  <p:cmAuthor id="1" name="Alpers, Jessica" initials="AJ" lastIdx="33" clrIdx="0">
    <p:extLst>
      <p:ext uri="{19B8F6BF-5375-455C-9EA6-DF929625EA0E}">
        <p15:presenceInfo xmlns:p15="http://schemas.microsoft.com/office/powerpoint/2012/main" userId="Alpers, Jessica" providerId="None"/>
      </p:ext>
    </p:extLst>
  </p:cmAuthor>
  <p:cmAuthor id="8" name="Spence, Devin" initials="SD" lastIdx="2" clrIdx="7">
    <p:extLst>
      <p:ext uri="{19B8F6BF-5375-455C-9EA6-DF929625EA0E}">
        <p15:presenceInfo xmlns:p15="http://schemas.microsoft.com/office/powerpoint/2012/main" userId="S::Devin.Spence@crowe.com::8aa9e257-212c-478e-98e2-0013e55a4fa5" providerId="AD"/>
      </p:ext>
    </p:extLst>
  </p:cmAuthor>
  <p:cmAuthor id="2" name="Mian Wang" initials="MW" lastIdx="10" clrIdx="1">
    <p:extLst>
      <p:ext uri="{19B8F6BF-5375-455C-9EA6-DF929625EA0E}">
        <p15:presenceInfo xmlns:p15="http://schemas.microsoft.com/office/powerpoint/2012/main" userId="f5394569009b6e69" providerId="Windows Live"/>
      </p:ext>
    </p:extLst>
  </p:cmAuthor>
  <p:cmAuthor id="9" name="Poirier, Caitlin" initials="PC" lastIdx="17" clrIdx="8">
    <p:extLst>
      <p:ext uri="{19B8F6BF-5375-455C-9EA6-DF929625EA0E}">
        <p15:presenceInfo xmlns:p15="http://schemas.microsoft.com/office/powerpoint/2012/main" userId="S::Caitlin.Poirier@crowe.com::975e1735-4e6d-4a4f-a90a-c3aa4531b87a" providerId="AD"/>
      </p:ext>
    </p:extLst>
  </p:cmAuthor>
  <p:cmAuthor id="3" name="Kevin McGrath" initials="KM" lastIdx="13" clrIdx="2">
    <p:extLst>
      <p:ext uri="{19B8F6BF-5375-455C-9EA6-DF929625EA0E}">
        <p15:presenceInfo xmlns:p15="http://schemas.microsoft.com/office/powerpoint/2012/main" userId="287063e7e2b897e5" providerId="Windows Live"/>
      </p:ext>
    </p:extLst>
  </p:cmAuthor>
  <p:cmAuthor id="4" name="Olivia (Xunzi) Liu" initials="OL" lastIdx="1" clrIdx="3">
    <p:extLst>
      <p:ext uri="{19B8F6BF-5375-455C-9EA6-DF929625EA0E}">
        <p15:presenceInfo xmlns:p15="http://schemas.microsoft.com/office/powerpoint/2012/main" userId="Olivia (Xunzi) Liu" providerId="None"/>
      </p:ext>
    </p:extLst>
  </p:cmAuthor>
  <p:cmAuthor id="5" name="McAloon, Sean" initials="MS" lastIdx="7" clrIdx="4">
    <p:extLst>
      <p:ext uri="{19B8F6BF-5375-455C-9EA6-DF929625EA0E}">
        <p15:presenceInfo xmlns:p15="http://schemas.microsoft.com/office/powerpoint/2012/main" userId="S-1-5-21-2100127596-1442853741-1749447093-130530" providerId="AD"/>
      </p:ext>
    </p:extLst>
  </p:cmAuthor>
  <p:cmAuthor id="6" name="Kingma, Jason" initials="KJ" lastIdx="5" clrIdx="5">
    <p:extLst>
      <p:ext uri="{19B8F6BF-5375-455C-9EA6-DF929625EA0E}">
        <p15:presenceInfo xmlns:p15="http://schemas.microsoft.com/office/powerpoint/2012/main" userId="S-1-5-21-2100127596-1442853741-1749447093-20084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100"/>
    <a:srgbClr val="961319"/>
    <a:srgbClr val="94151A"/>
    <a:srgbClr val="4F86A7"/>
  </p:clrMru>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05" autoAdjust="0"/>
    <p:restoredTop sz="81818" autoAdjust="0"/>
  </p:normalViewPr>
  <p:slideViewPr>
    <p:cSldViewPr snapToGrid="0">
      <p:cViewPr varScale="1">
        <p:scale>
          <a:sx n="73" d="100"/>
          <a:sy n="73" d="100"/>
        </p:scale>
        <p:origin x="600" y="72"/>
      </p:cViewPr>
      <p:guideLst>
        <p:guide orient="horz" pos="816"/>
        <p:guide pos="512"/>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14614"/>
    </p:cViewPr>
  </p:sorterViewPr>
  <p:gridSpacing cx="180000" cy="1800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68630"/>
          </a:xfrm>
          <a:prstGeom prst="rect">
            <a:avLst/>
          </a:prstGeom>
        </p:spPr>
        <p:txBody>
          <a:bodyPr vert="horz" lIns="94046" tIns="47023" rIns="94046" bIns="47023" rtlCol="0"/>
          <a:lstStyle>
            <a:lvl1pPr algn="l">
              <a:defRPr sz="1200"/>
            </a:lvl1pPr>
          </a:lstStyle>
          <a:p>
            <a:endParaRPr lang="en-US" dirty="0"/>
          </a:p>
        </p:txBody>
      </p:sp>
      <p:sp>
        <p:nvSpPr>
          <p:cNvPr id="3" name="Date Placeholder 2"/>
          <p:cNvSpPr>
            <a:spLocks noGrp="1"/>
          </p:cNvSpPr>
          <p:nvPr>
            <p:ph type="dt" idx="1"/>
          </p:nvPr>
        </p:nvSpPr>
        <p:spPr>
          <a:xfrm>
            <a:off x="4014100" y="0"/>
            <a:ext cx="3070860" cy="468630"/>
          </a:xfrm>
          <a:prstGeom prst="rect">
            <a:avLst/>
          </a:prstGeom>
        </p:spPr>
        <p:txBody>
          <a:bodyPr vert="horz" lIns="94046" tIns="47023" rIns="94046" bIns="47023" rtlCol="0"/>
          <a:lstStyle>
            <a:lvl1pPr algn="r">
              <a:defRPr sz="1200"/>
            </a:lvl1pPr>
          </a:lstStyle>
          <a:p>
            <a:fld id="{000664FC-4014-42BB-98E1-75403AEF9E7D}" type="datetimeFigureOut">
              <a:rPr lang="en-US" smtClean="0"/>
              <a:t>3/15/2024</a:t>
            </a:fld>
            <a:endParaRPr lang="en-US" dirty="0"/>
          </a:p>
        </p:txBody>
      </p:sp>
      <p:sp>
        <p:nvSpPr>
          <p:cNvPr id="4" name="Slide Image Placeholder 3"/>
          <p:cNvSpPr>
            <a:spLocks noGrp="1" noRot="1" noChangeAspect="1"/>
          </p:cNvSpPr>
          <p:nvPr>
            <p:ph type="sldImg" idx="2"/>
          </p:nvPr>
        </p:nvSpPr>
        <p:spPr>
          <a:xfrm>
            <a:off x="419100" y="703263"/>
            <a:ext cx="6248400" cy="3514725"/>
          </a:xfrm>
          <a:prstGeom prst="rect">
            <a:avLst/>
          </a:prstGeom>
          <a:noFill/>
          <a:ln w="12700">
            <a:solidFill>
              <a:prstClr val="black"/>
            </a:solidFill>
          </a:ln>
        </p:spPr>
        <p:txBody>
          <a:bodyPr vert="horz" lIns="94046" tIns="47023" rIns="94046" bIns="47023" rtlCol="0" anchor="ctr"/>
          <a:lstStyle/>
          <a:p>
            <a:endParaRPr lang="en-US" dirty="0"/>
          </a:p>
        </p:txBody>
      </p:sp>
      <p:sp>
        <p:nvSpPr>
          <p:cNvPr id="5" name="Notes Placeholder 4"/>
          <p:cNvSpPr>
            <a:spLocks noGrp="1"/>
          </p:cNvSpPr>
          <p:nvPr>
            <p:ph type="body" sz="quarter" idx="3"/>
          </p:nvPr>
        </p:nvSpPr>
        <p:spPr>
          <a:xfrm>
            <a:off x="708660" y="4451985"/>
            <a:ext cx="5669280" cy="4217670"/>
          </a:xfrm>
          <a:prstGeom prst="rect">
            <a:avLst/>
          </a:prstGeom>
        </p:spPr>
        <p:txBody>
          <a:bodyPr vert="horz" lIns="94046" tIns="47023" rIns="94046" bIns="4702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02343"/>
            <a:ext cx="3070860" cy="468630"/>
          </a:xfrm>
          <a:prstGeom prst="rect">
            <a:avLst/>
          </a:prstGeom>
        </p:spPr>
        <p:txBody>
          <a:bodyPr vert="horz" lIns="94046" tIns="47023" rIns="94046" bIns="470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14100" y="8902343"/>
            <a:ext cx="3070860" cy="468630"/>
          </a:xfrm>
          <a:prstGeom prst="rect">
            <a:avLst/>
          </a:prstGeom>
        </p:spPr>
        <p:txBody>
          <a:bodyPr vert="horz" lIns="94046" tIns="47023" rIns="94046" bIns="47023" rtlCol="0" anchor="b"/>
          <a:lstStyle>
            <a:lvl1pPr algn="r">
              <a:defRPr sz="1200"/>
            </a:lvl1pPr>
          </a:lstStyle>
          <a:p>
            <a:fld id="{E2731FE9-F90D-409B-BFAC-39D681C90CF9}" type="slidenum">
              <a:rPr lang="en-US" smtClean="0"/>
              <a:t>‹#›</a:t>
            </a:fld>
            <a:endParaRPr lang="en-US" dirty="0"/>
          </a:p>
        </p:txBody>
      </p:sp>
    </p:spTree>
    <p:extLst>
      <p:ext uri="{BB962C8B-B14F-4D97-AF65-F5344CB8AC3E}">
        <p14:creationId xmlns:p14="http://schemas.microsoft.com/office/powerpoint/2010/main" val="4047015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910662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731FE9-F90D-409B-BFAC-39D681C90CF9}" type="slidenum">
              <a:rPr lang="en-US" smtClean="0"/>
              <a:t>11</a:t>
            </a:fld>
            <a:endParaRPr lang="en-US" dirty="0"/>
          </a:p>
        </p:txBody>
      </p:sp>
    </p:spTree>
    <p:extLst>
      <p:ext uri="{BB962C8B-B14F-4D97-AF65-F5344CB8AC3E}">
        <p14:creationId xmlns:p14="http://schemas.microsoft.com/office/powerpoint/2010/main" val="707757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731FE9-F90D-409B-BFAC-39D681C90CF9}" type="slidenum">
              <a:rPr lang="en-US" smtClean="0"/>
              <a:t>12</a:t>
            </a:fld>
            <a:endParaRPr lang="en-US" dirty="0"/>
          </a:p>
        </p:txBody>
      </p:sp>
    </p:spTree>
    <p:extLst>
      <p:ext uri="{BB962C8B-B14F-4D97-AF65-F5344CB8AC3E}">
        <p14:creationId xmlns:p14="http://schemas.microsoft.com/office/powerpoint/2010/main" val="42543435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731FE9-F90D-409B-BFAC-39D681C90CF9}" type="slidenum">
              <a:rPr lang="en-US" smtClean="0"/>
              <a:t>13</a:t>
            </a:fld>
            <a:endParaRPr lang="en-US" dirty="0"/>
          </a:p>
        </p:txBody>
      </p:sp>
    </p:spTree>
    <p:extLst>
      <p:ext uri="{BB962C8B-B14F-4D97-AF65-F5344CB8AC3E}">
        <p14:creationId xmlns:p14="http://schemas.microsoft.com/office/powerpoint/2010/main" val="12482089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FA0038-7055-434C-B6C4-B8C69565C600}" type="slidenum">
              <a:rPr lang="en-US" smtClean="0"/>
              <a:t>14</a:t>
            </a:fld>
            <a:endParaRPr lang="en-US" dirty="0"/>
          </a:p>
        </p:txBody>
      </p:sp>
    </p:spTree>
    <p:extLst>
      <p:ext uri="{BB962C8B-B14F-4D97-AF65-F5344CB8AC3E}">
        <p14:creationId xmlns:p14="http://schemas.microsoft.com/office/powerpoint/2010/main" val="26230086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731FE9-F90D-409B-BFAC-39D681C90CF9}" type="slidenum">
              <a:rPr lang="en-US" smtClean="0"/>
              <a:t>15</a:t>
            </a:fld>
            <a:endParaRPr lang="en-US" dirty="0"/>
          </a:p>
        </p:txBody>
      </p:sp>
    </p:spTree>
    <p:extLst>
      <p:ext uri="{BB962C8B-B14F-4D97-AF65-F5344CB8AC3E}">
        <p14:creationId xmlns:p14="http://schemas.microsoft.com/office/powerpoint/2010/main" val="23062302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731FE9-F90D-409B-BFAC-39D681C90CF9}" type="slidenum">
              <a:rPr lang="en-US" smtClean="0"/>
              <a:t>16</a:t>
            </a:fld>
            <a:endParaRPr lang="en-US" dirty="0"/>
          </a:p>
        </p:txBody>
      </p:sp>
    </p:spTree>
    <p:extLst>
      <p:ext uri="{BB962C8B-B14F-4D97-AF65-F5344CB8AC3E}">
        <p14:creationId xmlns:p14="http://schemas.microsoft.com/office/powerpoint/2010/main" val="29915896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731FE9-F90D-409B-BFAC-39D681C90CF9}" type="slidenum">
              <a:rPr lang="en-US" smtClean="0"/>
              <a:t>17</a:t>
            </a:fld>
            <a:endParaRPr lang="en-US" dirty="0"/>
          </a:p>
        </p:txBody>
      </p:sp>
    </p:spTree>
    <p:extLst>
      <p:ext uri="{BB962C8B-B14F-4D97-AF65-F5344CB8AC3E}">
        <p14:creationId xmlns:p14="http://schemas.microsoft.com/office/powerpoint/2010/main" val="28930729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FA0038-7055-434C-B6C4-B8C69565C600}" type="slidenum">
              <a:rPr lang="en-US" smtClean="0"/>
              <a:t>18</a:t>
            </a:fld>
            <a:endParaRPr lang="en-US" dirty="0"/>
          </a:p>
        </p:txBody>
      </p:sp>
    </p:spTree>
    <p:extLst>
      <p:ext uri="{BB962C8B-B14F-4D97-AF65-F5344CB8AC3E}">
        <p14:creationId xmlns:p14="http://schemas.microsoft.com/office/powerpoint/2010/main" val="18636778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731FE9-F90D-409B-BFAC-39D681C90CF9}" type="slidenum">
              <a:rPr lang="en-US" smtClean="0"/>
              <a:t>19</a:t>
            </a:fld>
            <a:endParaRPr lang="en-US" dirty="0"/>
          </a:p>
        </p:txBody>
      </p:sp>
    </p:spTree>
    <p:extLst>
      <p:ext uri="{BB962C8B-B14F-4D97-AF65-F5344CB8AC3E}">
        <p14:creationId xmlns:p14="http://schemas.microsoft.com/office/powerpoint/2010/main" val="7562726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731FE9-F90D-409B-BFAC-39D681C90CF9}" type="slidenum">
              <a:rPr lang="en-US" smtClean="0"/>
              <a:t>20</a:t>
            </a:fld>
            <a:endParaRPr lang="en-US" dirty="0"/>
          </a:p>
        </p:txBody>
      </p:sp>
    </p:spTree>
    <p:extLst>
      <p:ext uri="{BB962C8B-B14F-4D97-AF65-F5344CB8AC3E}">
        <p14:creationId xmlns:p14="http://schemas.microsoft.com/office/powerpoint/2010/main" val="1393294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FA0038-7055-434C-B6C4-B8C69565C600}" type="slidenum">
              <a:rPr lang="en-US" smtClean="0"/>
              <a:t>2</a:t>
            </a:fld>
            <a:endParaRPr lang="en-US" dirty="0"/>
          </a:p>
        </p:txBody>
      </p:sp>
    </p:spTree>
    <p:extLst>
      <p:ext uri="{BB962C8B-B14F-4D97-AF65-F5344CB8AC3E}">
        <p14:creationId xmlns:p14="http://schemas.microsoft.com/office/powerpoint/2010/main" val="40258550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731FE9-F90D-409B-BFAC-39D681C90CF9}" type="slidenum">
              <a:rPr lang="en-US" smtClean="0"/>
              <a:t>21</a:t>
            </a:fld>
            <a:endParaRPr lang="en-US" dirty="0"/>
          </a:p>
        </p:txBody>
      </p:sp>
    </p:spTree>
    <p:extLst>
      <p:ext uri="{BB962C8B-B14F-4D97-AF65-F5344CB8AC3E}">
        <p14:creationId xmlns:p14="http://schemas.microsoft.com/office/powerpoint/2010/main" val="1549118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1" i="0" u="none" strike="noStrike" dirty="0">
                <a:solidFill>
                  <a:srgbClr val="000000"/>
                </a:solidFill>
                <a:effectLst/>
                <a:latin typeface="Arial" panose="020B0604020202020204" pitchFamily="34" charset="0"/>
              </a:rPr>
              <a:t>General Steps – </a:t>
            </a:r>
            <a:r>
              <a:rPr lang="en-US" sz="2800" dirty="0"/>
              <a:t> </a:t>
            </a:r>
            <a:r>
              <a:rPr lang="en-US" sz="1800" b="1" i="0" u="none" strike="noStrike" dirty="0">
                <a:solidFill>
                  <a:srgbClr val="000000"/>
                </a:solidFill>
                <a:effectLst/>
                <a:latin typeface="Arial" panose="020B0604020202020204" pitchFamily="34" charset="0"/>
              </a:rPr>
              <a:t>Understanding the Entity</a:t>
            </a:r>
            <a:r>
              <a:rPr lang="en-US" sz="2800" dirty="0"/>
              <a:t> </a:t>
            </a:r>
            <a:r>
              <a:rPr lang="en-US" sz="1800" b="0" i="0" u="none" strike="noStrike" dirty="0">
                <a:solidFill>
                  <a:srgbClr val="000000"/>
                </a:solidFill>
                <a:effectLst/>
                <a:latin typeface="Arial" panose="020B0604020202020204" pitchFamily="34" charset="0"/>
              </a:rPr>
              <a:t>Gain understanding of business, strategic goals, and major company / industry trends of events (potential IPO or SPAC, merger/acquisition, impaired growth, economic downturn, other factors etc.)</a:t>
            </a:r>
            <a:r>
              <a:rPr lang="en-US" sz="2800" dirty="0"/>
              <a:t> </a:t>
            </a:r>
          </a:p>
          <a:p>
            <a:endParaRPr lang="en-US" sz="1800" b="0" i="0" u="none" strike="noStrike" dirty="0">
              <a:solidFill>
                <a:srgbClr val="000000"/>
              </a:solidFill>
              <a:effectLst/>
              <a:latin typeface="Arial" panose="020B0604020202020204" pitchFamily="34" charset="0"/>
            </a:endParaRPr>
          </a:p>
          <a:p>
            <a:r>
              <a:rPr lang="en-US" sz="1800" b="0" i="0" u="none" strike="noStrike" dirty="0">
                <a:solidFill>
                  <a:srgbClr val="000000"/>
                </a:solidFill>
                <a:effectLst/>
                <a:latin typeface="Arial" panose="020B0604020202020204" pitchFamily="34" charset="0"/>
              </a:rPr>
              <a:t>Gain understanding of company structure</a:t>
            </a:r>
            <a:r>
              <a:rPr lang="en-US" sz="2800" dirty="0"/>
              <a:t> </a:t>
            </a:r>
            <a:r>
              <a:rPr lang="en-US" sz="1800" b="0" i="0" u="none" strike="noStrike" dirty="0">
                <a:solidFill>
                  <a:srgbClr val="000000"/>
                </a:solidFill>
                <a:effectLst/>
                <a:latin typeface="Arial" panose="020B0604020202020204" pitchFamily="34" charset="0"/>
              </a:rPr>
              <a:t>C-suite - tenure, ownership, capabilities, relationships</a:t>
            </a:r>
            <a:r>
              <a:rPr lang="en-US" sz="2800" dirty="0"/>
              <a:t> </a:t>
            </a:r>
            <a:r>
              <a:rPr lang="en-US" sz="1800" b="0" i="0" u="none" strike="noStrike" dirty="0">
                <a:solidFill>
                  <a:srgbClr val="000000"/>
                </a:solidFill>
                <a:effectLst/>
                <a:latin typeface="Arial" panose="020B0604020202020204" pitchFamily="34" charset="0"/>
              </a:rPr>
              <a:t>Foreign operations – </a:t>
            </a:r>
          </a:p>
          <a:p>
            <a:r>
              <a:rPr lang="en-US" sz="1800" b="0" i="0" u="none" strike="noStrike" dirty="0">
                <a:solidFill>
                  <a:srgbClr val="000000"/>
                </a:solidFill>
                <a:effectLst/>
                <a:latin typeface="Arial" panose="020B0604020202020204" pitchFamily="34" charset="0"/>
              </a:rPr>
              <a:t>FCPA issues? Is there a compliance program in place?</a:t>
            </a:r>
            <a:r>
              <a:rPr lang="en-US" sz="2800" dirty="0"/>
              <a:t> </a:t>
            </a:r>
            <a:r>
              <a:rPr lang="en-US" sz="1800" b="0" i="0" u="none" strike="noStrike" dirty="0">
                <a:solidFill>
                  <a:srgbClr val="000000"/>
                </a:solidFill>
                <a:effectLst/>
                <a:latin typeface="Arial" panose="020B0604020202020204" pitchFamily="34" charset="0"/>
              </a:rPr>
              <a:t>Compensation packages</a:t>
            </a:r>
            <a:r>
              <a:rPr lang="en-US" sz="2800" dirty="0"/>
              <a:t> </a:t>
            </a:r>
            <a:r>
              <a:rPr lang="en-US" sz="1800" b="0" i="0" u="none" strike="noStrike" dirty="0">
                <a:solidFill>
                  <a:srgbClr val="000000"/>
                </a:solidFill>
                <a:effectLst/>
                <a:latin typeface="Arial" panose="020B0604020202020204" pitchFamily="34" charset="0"/>
              </a:rPr>
              <a:t>Bonuses</a:t>
            </a:r>
            <a:r>
              <a:rPr lang="en-US" sz="2800" dirty="0"/>
              <a:t> </a:t>
            </a:r>
            <a:r>
              <a:rPr lang="en-US" sz="1800" b="0" i="0" u="none" strike="noStrike" dirty="0">
                <a:solidFill>
                  <a:srgbClr val="000000"/>
                </a:solidFill>
                <a:effectLst/>
                <a:latin typeface="Arial" panose="020B0604020202020204" pitchFamily="34" charset="0"/>
              </a:rPr>
              <a:t>Metric based incentives</a:t>
            </a:r>
            <a:r>
              <a:rPr lang="en-US" sz="2800" dirty="0"/>
              <a:t> </a:t>
            </a:r>
          </a:p>
          <a:p>
            <a:endParaRPr lang="en-US" sz="1800" b="0" i="0" u="none" strike="noStrike" dirty="0">
              <a:solidFill>
                <a:srgbClr val="000000"/>
              </a:solidFill>
              <a:effectLst/>
              <a:latin typeface="Arial" panose="020B0604020202020204" pitchFamily="34" charset="0"/>
            </a:endParaRPr>
          </a:p>
          <a:p>
            <a:r>
              <a:rPr lang="en-US" sz="1800" b="0" i="0" u="none" strike="noStrike" dirty="0">
                <a:solidFill>
                  <a:srgbClr val="000000"/>
                </a:solidFill>
                <a:effectLst/>
                <a:latin typeface="Arial" panose="020B0604020202020204" pitchFamily="34" charset="0"/>
              </a:rPr>
              <a:t>Accounting department</a:t>
            </a:r>
            <a:r>
              <a:rPr lang="en-US" sz="2800" dirty="0"/>
              <a:t> </a:t>
            </a:r>
          </a:p>
          <a:p>
            <a:r>
              <a:rPr lang="en-US" sz="1800" b="0" i="0" u="none" strike="noStrike" dirty="0">
                <a:solidFill>
                  <a:srgbClr val="000000"/>
                </a:solidFill>
                <a:effectLst/>
                <a:latin typeface="Arial" panose="020B0604020202020204" pitchFamily="34" charset="0"/>
              </a:rPr>
              <a:t>How large?</a:t>
            </a:r>
            <a:r>
              <a:rPr lang="en-US" sz="2800" dirty="0"/>
              <a:t> </a:t>
            </a:r>
          </a:p>
          <a:p>
            <a:r>
              <a:rPr lang="en-US" sz="1800" b="0" i="0" u="none" strike="noStrike" dirty="0">
                <a:solidFill>
                  <a:srgbClr val="000000"/>
                </a:solidFill>
                <a:effectLst/>
                <a:latin typeface="Arial" panose="020B0604020202020204" pitchFamily="34" charset="0"/>
              </a:rPr>
              <a:t>Segregation of duties issues? (review and approval)</a:t>
            </a:r>
            <a:r>
              <a:rPr lang="en-US" sz="2800" dirty="0"/>
              <a:t> </a:t>
            </a:r>
          </a:p>
          <a:p>
            <a:endParaRPr lang="en-US" sz="1800" b="0" i="0" u="none" strike="noStrike" dirty="0">
              <a:solidFill>
                <a:srgbClr val="000000"/>
              </a:solidFill>
              <a:effectLst/>
              <a:latin typeface="Arial" panose="020B0604020202020204" pitchFamily="34" charset="0"/>
            </a:endParaRPr>
          </a:p>
          <a:p>
            <a:r>
              <a:rPr lang="en-US" sz="1800" b="0" i="0" u="none" strike="noStrike" dirty="0">
                <a:solidFill>
                  <a:srgbClr val="000000"/>
                </a:solidFill>
                <a:effectLst/>
                <a:latin typeface="Arial" panose="020B0604020202020204" pitchFamily="34" charset="0"/>
              </a:rPr>
              <a:t>IT Structure</a:t>
            </a:r>
            <a:r>
              <a:rPr lang="en-US" sz="2800" dirty="0"/>
              <a:t> </a:t>
            </a:r>
            <a:r>
              <a:rPr lang="en-US" sz="1800" b="0" i="0" u="none" strike="noStrike" dirty="0">
                <a:solidFill>
                  <a:srgbClr val="000000"/>
                </a:solidFill>
                <a:effectLst/>
                <a:latin typeface="Arial" panose="020B0604020202020204" pitchFamily="34" charset="0"/>
              </a:rPr>
              <a:t>Key systems for reporting (follow up as needed.  More questions if using systems with weak controls like QuickBooks – is user ID tracking turned on, etc.)</a:t>
            </a:r>
            <a:r>
              <a:rPr lang="en-US" sz="2800" dirty="0"/>
              <a:t> </a:t>
            </a:r>
          </a:p>
          <a:p>
            <a:r>
              <a:rPr lang="en-US" sz="1800" b="0" i="0" u="none" strike="noStrike" dirty="0">
                <a:solidFill>
                  <a:srgbClr val="000000"/>
                </a:solidFill>
                <a:effectLst/>
                <a:latin typeface="Arial" panose="020B0604020202020204" pitchFamily="34" charset="0"/>
              </a:rPr>
              <a:t>Segregation of duties (admin access)</a:t>
            </a:r>
            <a:r>
              <a:rPr lang="en-US" sz="2800" dirty="0"/>
              <a:t> </a:t>
            </a:r>
          </a:p>
          <a:p>
            <a:endParaRPr lang="en-US" sz="1800" b="0" i="0" u="none" strike="noStrike" dirty="0">
              <a:solidFill>
                <a:srgbClr val="000000"/>
              </a:solidFill>
              <a:effectLst/>
              <a:latin typeface="Arial" panose="020B0604020202020204" pitchFamily="34" charset="0"/>
            </a:endParaRPr>
          </a:p>
          <a:p>
            <a:r>
              <a:rPr lang="en-US" sz="1800" b="0" i="0" u="none" strike="noStrike" dirty="0">
                <a:solidFill>
                  <a:srgbClr val="000000"/>
                </a:solidFill>
                <a:effectLst/>
                <a:latin typeface="Arial" panose="020B0604020202020204" pitchFamily="34" charset="0"/>
              </a:rPr>
              <a:t>Is there an internal audit team? </a:t>
            </a:r>
            <a:r>
              <a:rPr lang="en-US" sz="2800" dirty="0"/>
              <a:t> </a:t>
            </a:r>
            <a:r>
              <a:rPr lang="en-US" sz="1800" b="0" i="0" u="none" strike="noStrike" dirty="0">
                <a:solidFill>
                  <a:srgbClr val="000000"/>
                </a:solidFill>
                <a:effectLst/>
                <a:latin typeface="Arial" panose="020B0604020202020204" pitchFamily="34" charset="0"/>
              </a:rPr>
              <a:t>Are they active and does our audit team meet regularly with them?</a:t>
            </a:r>
            <a:r>
              <a:rPr lang="en-US" sz="2800" dirty="0"/>
              <a:t> </a:t>
            </a:r>
            <a:r>
              <a:rPr lang="en-US" sz="1800" b="0" i="0" u="none" strike="noStrike" dirty="0">
                <a:solidFill>
                  <a:srgbClr val="000000"/>
                </a:solidFill>
                <a:effectLst/>
                <a:latin typeface="Arial" panose="020B0604020202020204" pitchFamily="34" charset="0"/>
              </a:rPr>
              <a:t>What are their priorities and capabilities?</a:t>
            </a:r>
            <a:r>
              <a:rPr lang="en-US" sz="2800" dirty="0"/>
              <a:t> </a:t>
            </a:r>
          </a:p>
          <a:p>
            <a:endParaRPr lang="en-US" sz="1800" b="0" i="0" u="none" strike="noStrike" dirty="0">
              <a:solidFill>
                <a:srgbClr val="000000"/>
              </a:solidFill>
              <a:effectLst/>
              <a:latin typeface="Arial" panose="020B0604020202020204" pitchFamily="34" charset="0"/>
            </a:endParaRPr>
          </a:p>
          <a:p>
            <a:r>
              <a:rPr lang="en-US" sz="1800" b="0" i="0" u="none" strike="noStrike" dirty="0">
                <a:solidFill>
                  <a:srgbClr val="000000"/>
                </a:solidFill>
                <a:effectLst/>
                <a:latin typeface="Arial" panose="020B0604020202020204" pitchFamily="34" charset="0"/>
              </a:rPr>
              <a:t>Have background checks been performed on key individuals</a:t>
            </a:r>
            <a:r>
              <a:rPr lang="en-US" sz="2800" dirty="0"/>
              <a:t> </a:t>
            </a:r>
            <a:r>
              <a:rPr lang="en-US" sz="1800" b="0" i="0" u="none" strike="noStrike" dirty="0">
                <a:solidFill>
                  <a:srgbClr val="000000"/>
                </a:solidFill>
                <a:effectLst/>
                <a:latin typeface="Arial" panose="020B0604020202020204" pitchFamily="34" charset="0"/>
              </a:rPr>
              <a:t>If so, any concerns?</a:t>
            </a:r>
            <a:r>
              <a:rPr lang="en-US" sz="2800" dirty="0"/>
              <a:t> </a:t>
            </a:r>
            <a:r>
              <a:rPr lang="en-US" sz="1800" b="0" i="0" u="none" strike="noStrike" dirty="0">
                <a:solidFill>
                  <a:srgbClr val="000000"/>
                </a:solidFill>
                <a:effectLst/>
                <a:latin typeface="Arial" panose="020B0604020202020204" pitchFamily="34" charset="0"/>
              </a:rPr>
              <a:t>If not, who should have a background check done on them?</a:t>
            </a:r>
            <a:r>
              <a:rPr lang="en-US" sz="2800" dirty="0"/>
              <a:t> </a:t>
            </a:r>
          </a:p>
          <a:p>
            <a:endParaRPr lang="en-US" sz="2800" b="0" i="0" u="none" strike="noStrike" dirty="0">
              <a:solidFill>
                <a:srgbClr val="FF0000"/>
              </a:solidFill>
              <a:effectLst/>
              <a:latin typeface="Arial" panose="020B0604020202020204" pitchFamily="34" charset="0"/>
            </a:endParaRPr>
          </a:p>
          <a:p>
            <a:r>
              <a:rPr lang="en-US" sz="1800" b="0" i="0" u="none" strike="noStrike" dirty="0">
                <a:solidFill>
                  <a:srgbClr val="FF0000"/>
                </a:solidFill>
                <a:effectLst/>
                <a:latin typeface="Arial" panose="020B0604020202020204" pitchFamily="34" charset="0"/>
              </a:rPr>
              <a:t>If you were to commit fraud, how would you do it?</a:t>
            </a:r>
            <a:r>
              <a:rPr lang="en-US" sz="2800" dirty="0"/>
              <a:t> </a:t>
            </a:r>
          </a:p>
          <a:p>
            <a:endParaRPr lang="en-US" sz="2800" b="0" i="0" u="none" strike="noStrike" dirty="0">
              <a:solidFill>
                <a:srgbClr val="000000"/>
              </a:solidFill>
              <a:effectLst/>
              <a:latin typeface="Arial" panose="020B0604020202020204" pitchFamily="34" charset="0"/>
            </a:endParaRPr>
          </a:p>
          <a:p>
            <a:r>
              <a:rPr lang="en-US" sz="1800" b="0" i="0" u="none" strike="noStrike" dirty="0">
                <a:solidFill>
                  <a:srgbClr val="000000"/>
                </a:solidFill>
                <a:effectLst/>
                <a:latin typeface="Arial" panose="020B0604020202020204" pitchFamily="34" charset="0"/>
              </a:rPr>
              <a:t>Gain understanding of current risks identified by the audit team (Risk Accumulator)</a:t>
            </a:r>
            <a:r>
              <a:rPr lang="en-US" sz="2800" dirty="0"/>
              <a:t> </a:t>
            </a:r>
          </a:p>
          <a:p>
            <a:r>
              <a:rPr lang="en-US" sz="1800" b="0" i="0" u="none" strike="noStrike" dirty="0">
                <a:solidFill>
                  <a:srgbClr val="000000"/>
                </a:solidFill>
                <a:effectLst/>
                <a:latin typeface="Arial" panose="020B0604020202020204" pitchFamily="34" charset="0"/>
              </a:rPr>
              <a:t>Management override of controls (Always a risk)</a:t>
            </a:r>
            <a:r>
              <a:rPr lang="en-US" sz="2800" dirty="0"/>
              <a:t> </a:t>
            </a:r>
          </a:p>
          <a:p>
            <a:r>
              <a:rPr lang="en-US" sz="1800" b="0" i="0" u="none" strike="noStrike" dirty="0">
                <a:solidFill>
                  <a:srgbClr val="000000"/>
                </a:solidFill>
                <a:effectLst/>
                <a:latin typeface="Arial" panose="020B0604020202020204" pitchFamily="34" charset="0"/>
              </a:rPr>
              <a:t>Revenue recognition (Almost always a risk, some financial institutions/broker dealers and pre-revenue entities don’t have this risk)</a:t>
            </a:r>
            <a:r>
              <a:rPr lang="en-US" sz="2800" dirty="0"/>
              <a:t> </a:t>
            </a:r>
            <a:r>
              <a:rPr lang="en-US" sz="1800" b="0" i="0" u="none" strike="noStrike" dirty="0">
                <a:solidFill>
                  <a:srgbClr val="000000"/>
                </a:solidFill>
                <a:effectLst/>
                <a:latin typeface="Arial" panose="020B0604020202020204" pitchFamily="34" charset="0"/>
              </a:rPr>
              <a:t>“Fraudulent revenue recognition” is most likely insufficient for auditors to be able to design an effective audit response to address the risk. Needs to be specific.</a:t>
            </a:r>
            <a:r>
              <a:rPr lang="en-US" sz="2800" dirty="0"/>
              <a:t> </a:t>
            </a:r>
          </a:p>
          <a:p>
            <a:r>
              <a:rPr lang="en-US" sz="1800" b="0" i="0" u="none" strike="noStrike" dirty="0">
                <a:solidFill>
                  <a:srgbClr val="000000"/>
                </a:solidFill>
                <a:effectLst/>
                <a:latin typeface="Arial" panose="020B0604020202020204" pitchFamily="34" charset="0"/>
              </a:rPr>
              <a:t>Estimates or decisions requiring judgement (a retrospective review should be performed to determine whether there are indications of possible bias in the development of accounting estimates)</a:t>
            </a:r>
            <a:r>
              <a:rPr lang="en-US" sz="2800" dirty="0"/>
              <a:t> </a:t>
            </a:r>
          </a:p>
          <a:p>
            <a:r>
              <a:rPr lang="en-US" sz="1800" b="0" i="0" u="none" strike="noStrike" dirty="0">
                <a:solidFill>
                  <a:srgbClr val="000000"/>
                </a:solidFill>
                <a:effectLst/>
                <a:latin typeface="Arial" panose="020B0604020202020204" pitchFamily="34" charset="0"/>
              </a:rPr>
              <a:t>Others?</a:t>
            </a:r>
            <a:r>
              <a:rPr lang="en-US" sz="2800" dirty="0"/>
              <a:t> </a:t>
            </a:r>
          </a:p>
          <a:p>
            <a:endParaRPr lang="en-US" sz="2800" b="0" i="0" u="none" strike="noStrike" dirty="0">
              <a:solidFill>
                <a:srgbClr val="000000"/>
              </a:solidFill>
              <a:effectLst/>
              <a:latin typeface="Arial" panose="020B0604020202020204" pitchFamily="34" charset="0"/>
            </a:endParaRPr>
          </a:p>
          <a:p>
            <a:r>
              <a:rPr lang="en-US" sz="1800" b="0" i="0" u="none" strike="noStrike" dirty="0">
                <a:solidFill>
                  <a:srgbClr val="000000"/>
                </a:solidFill>
                <a:effectLst/>
                <a:latin typeface="Arial" panose="020B0604020202020204" pitchFamily="34" charset="0"/>
              </a:rPr>
              <a:t>Gain understanding of any past deficiencies or fraud</a:t>
            </a:r>
            <a:r>
              <a:rPr lang="en-US" sz="2800" dirty="0"/>
              <a:t> </a:t>
            </a:r>
          </a:p>
          <a:p>
            <a:r>
              <a:rPr lang="en-US" sz="1800" b="0" i="0" u="none" strike="noStrike" dirty="0">
                <a:solidFill>
                  <a:srgbClr val="000000"/>
                </a:solidFill>
                <a:effectLst/>
                <a:latin typeface="Arial" panose="020B0604020202020204" pitchFamily="34" charset="0"/>
              </a:rPr>
              <a:t>Have deficiencies been remedied?</a:t>
            </a:r>
            <a:r>
              <a:rPr lang="en-US" sz="2800" dirty="0"/>
              <a:t> </a:t>
            </a:r>
          </a:p>
          <a:p>
            <a:r>
              <a:rPr lang="en-US" sz="1800" b="0" i="0" u="none" strike="noStrike" dirty="0">
                <a:solidFill>
                  <a:srgbClr val="000000"/>
                </a:solidFill>
                <a:effectLst/>
                <a:latin typeface="Arial" panose="020B0604020202020204" pitchFamily="34" charset="0"/>
              </a:rPr>
              <a:t>How were they handled by management (Tone at the top?) </a:t>
            </a:r>
            <a:r>
              <a:rPr lang="en-US" sz="2800" dirty="0"/>
              <a:t> </a:t>
            </a:r>
          </a:p>
          <a:p>
            <a:endParaRPr lang="en-US" sz="1800" b="0" i="0" u="none" strike="noStrike" dirty="0">
              <a:solidFill>
                <a:srgbClr val="000000"/>
              </a:solidFill>
              <a:effectLst/>
              <a:latin typeface="Arial" panose="020B0604020202020204" pitchFamily="34" charset="0"/>
            </a:endParaRPr>
          </a:p>
          <a:p>
            <a:r>
              <a:rPr lang="en-US" sz="1800" b="0" i="0" u="none" strike="noStrike" dirty="0">
                <a:solidFill>
                  <a:srgbClr val="000000"/>
                </a:solidFill>
                <a:effectLst/>
                <a:latin typeface="Arial" panose="020B0604020202020204" pitchFamily="34" charset="0"/>
              </a:rPr>
              <a:t>Is there a whistleblower hotline? (Code of Ethics for Employees is available and sufficient?)</a:t>
            </a:r>
            <a:r>
              <a:rPr lang="en-US" sz="2800" dirty="0"/>
              <a:t> </a:t>
            </a:r>
            <a:r>
              <a:rPr lang="en-US" sz="1800" b="0" i="0" u="none" strike="noStrike" dirty="0">
                <a:solidFill>
                  <a:srgbClr val="000000"/>
                </a:solidFill>
                <a:effectLst/>
                <a:latin typeface="Arial" panose="020B0604020202020204" pitchFamily="34" charset="0"/>
              </a:rPr>
              <a:t>Is it tested?</a:t>
            </a:r>
            <a:r>
              <a:rPr lang="en-US" sz="2800" dirty="0"/>
              <a:t> </a:t>
            </a:r>
          </a:p>
          <a:p>
            <a:r>
              <a:rPr lang="en-US" sz="1800" b="0" i="0" u="none" strike="noStrike" dirty="0">
                <a:solidFill>
                  <a:srgbClr val="000000"/>
                </a:solidFill>
                <a:effectLst/>
                <a:latin typeface="Arial" panose="020B0604020202020204" pitchFamily="34" charset="0"/>
              </a:rPr>
              <a:t>What is the nature of the calls coming through the hotline?</a:t>
            </a:r>
            <a:r>
              <a:rPr lang="en-US" sz="2800" dirty="0"/>
              <a:t> </a:t>
            </a:r>
          </a:p>
          <a:p>
            <a:endParaRPr lang="en-US" sz="2800" b="0" i="0" u="none" strike="noStrike" dirty="0">
              <a:solidFill>
                <a:srgbClr val="000000"/>
              </a:solidFill>
              <a:effectLst/>
              <a:latin typeface="Arial" panose="020B0604020202020204" pitchFamily="34" charset="0"/>
            </a:endParaRPr>
          </a:p>
          <a:p>
            <a:r>
              <a:rPr lang="en-US" sz="1800" b="0" i="0" u="none" strike="noStrike" dirty="0">
                <a:solidFill>
                  <a:srgbClr val="000000"/>
                </a:solidFill>
                <a:effectLst/>
                <a:latin typeface="Arial" panose="020B0604020202020204" pitchFamily="34" charset="0"/>
              </a:rPr>
              <a:t>Gain understanding of recent changes</a:t>
            </a:r>
            <a:r>
              <a:rPr lang="en-US" sz="2800" dirty="0"/>
              <a:t> </a:t>
            </a:r>
            <a:r>
              <a:rPr lang="en-US" sz="1800" b="0" i="0" u="none" strike="noStrike" dirty="0">
                <a:solidFill>
                  <a:srgbClr val="000000"/>
                </a:solidFill>
                <a:effectLst/>
                <a:latin typeface="Arial" panose="020B0604020202020204" pitchFamily="34" charset="0"/>
              </a:rPr>
              <a:t>Headcount changes, remote work issues, etc.</a:t>
            </a:r>
            <a:r>
              <a:rPr lang="en-US" sz="2800" dirty="0"/>
              <a:t> </a:t>
            </a:r>
            <a:r>
              <a:rPr lang="en-US" sz="1800" b="0" i="0" u="none" strike="noStrike" dirty="0">
                <a:solidFill>
                  <a:srgbClr val="000000"/>
                </a:solidFill>
                <a:effectLst/>
                <a:latin typeface="Arial" panose="020B0604020202020204" pitchFamily="34" charset="0"/>
              </a:rPr>
              <a:t>Turnover of officers, accounting or IT staff, other key roles</a:t>
            </a:r>
            <a:r>
              <a:rPr lang="en-US" sz="2800" dirty="0"/>
              <a:t> </a:t>
            </a:r>
            <a:r>
              <a:rPr lang="en-US" sz="1800" b="0" i="0" u="none" strike="noStrike" dirty="0">
                <a:solidFill>
                  <a:srgbClr val="000000"/>
                </a:solidFill>
                <a:effectLst/>
                <a:latin typeface="Arial" panose="020B0604020202020204" pitchFamily="34" charset="0"/>
              </a:rPr>
              <a:t>Ask the audit team about </a:t>
            </a:r>
          </a:p>
          <a:p>
            <a:endParaRPr lang="en-US" sz="1800" b="0" i="0" u="none" strike="noStrike" dirty="0">
              <a:solidFill>
                <a:srgbClr val="000000"/>
              </a:solidFill>
              <a:effectLst/>
              <a:latin typeface="Arial" panose="020B0604020202020204" pitchFamily="34" charset="0"/>
            </a:endParaRPr>
          </a:p>
          <a:p>
            <a:r>
              <a:rPr lang="en-US" sz="1800" b="0" i="0" u="none" strike="noStrike" dirty="0">
                <a:solidFill>
                  <a:srgbClr val="000000"/>
                </a:solidFill>
                <a:effectLst/>
                <a:latin typeface="Arial" panose="020B0604020202020204" pitchFamily="34" charset="0"/>
              </a:rPr>
              <a:t>Fraud Inquiry Questions</a:t>
            </a:r>
            <a:r>
              <a:rPr lang="en-US" sz="2800" dirty="0"/>
              <a:t> </a:t>
            </a:r>
            <a:r>
              <a:rPr lang="en-US" sz="1800" b="0" i="0" u="none" strike="noStrike" dirty="0">
                <a:solidFill>
                  <a:srgbClr val="44546A"/>
                </a:solidFill>
                <a:effectLst/>
                <a:latin typeface="Arial" panose="020B0604020202020204" pitchFamily="34" charset="0"/>
              </a:rPr>
              <a:t>Suggestions:</a:t>
            </a:r>
            <a:r>
              <a:rPr lang="en-US" sz="2800" dirty="0"/>
              <a:t> </a:t>
            </a:r>
            <a:r>
              <a:rPr lang="en-US" sz="1800" b="0" i="0" u="none" strike="noStrike" dirty="0">
                <a:solidFill>
                  <a:srgbClr val="44546A"/>
                </a:solidFill>
                <a:effectLst/>
                <a:latin typeface="Arial" panose="020B0604020202020204" pitchFamily="34" charset="0"/>
              </a:rPr>
              <a:t>Ask open ended questions that require more than a "yes" or "no" answer.</a:t>
            </a:r>
            <a:r>
              <a:rPr lang="en-US" sz="2800" dirty="0"/>
              <a:t> </a:t>
            </a:r>
            <a:r>
              <a:rPr lang="en-US" sz="1800" b="0" i="0" u="none" strike="noStrike" dirty="0">
                <a:solidFill>
                  <a:srgbClr val="44546A"/>
                </a:solidFill>
                <a:effectLst/>
                <a:latin typeface="Arial" panose="020B0604020202020204" pitchFamily="34" charset="0"/>
              </a:rPr>
              <a:t>Ask about what they like and dislike about their duties and responsibilities.</a:t>
            </a:r>
            <a:r>
              <a:rPr lang="en-US" sz="2800" dirty="0"/>
              <a:t> </a:t>
            </a:r>
            <a:r>
              <a:rPr lang="en-US" sz="1800" b="0" i="0" u="none" strike="noStrike" dirty="0">
                <a:solidFill>
                  <a:srgbClr val="44546A"/>
                </a:solidFill>
                <a:effectLst/>
                <a:latin typeface="Arial" panose="020B0604020202020204" pitchFamily="34" charset="0"/>
              </a:rPr>
              <a:t>Ask about their workload.</a:t>
            </a:r>
            <a:r>
              <a:rPr lang="en-US" sz="2800" dirty="0"/>
              <a:t> </a:t>
            </a:r>
            <a:r>
              <a:rPr lang="en-US" sz="1800" b="0" i="0" u="none" strike="noStrike" dirty="0">
                <a:solidFill>
                  <a:srgbClr val="44546A"/>
                </a:solidFill>
                <a:effectLst/>
                <a:latin typeface="Arial" panose="020B0604020202020204" pitchFamily="34" charset="0"/>
              </a:rPr>
              <a:t>Is it manageable?</a:t>
            </a:r>
            <a:r>
              <a:rPr lang="en-US" sz="2800" dirty="0"/>
              <a:t> </a:t>
            </a:r>
            <a:r>
              <a:rPr lang="en-US" sz="1800" b="0" i="0" u="none" strike="noStrike" dirty="0">
                <a:solidFill>
                  <a:srgbClr val="44546A"/>
                </a:solidFill>
                <a:effectLst/>
                <a:latin typeface="Arial" panose="020B0604020202020204" pitchFamily="34" charset="0"/>
              </a:rPr>
              <a:t>Think about who do you have inquiries with.</a:t>
            </a:r>
            <a:r>
              <a:rPr lang="en-US" sz="2800" dirty="0"/>
              <a:t> </a:t>
            </a:r>
            <a:r>
              <a:rPr lang="en-US" sz="1800" b="0" i="0" u="none" strike="noStrike" dirty="0">
                <a:solidFill>
                  <a:srgbClr val="44546A"/>
                </a:solidFill>
                <a:effectLst/>
                <a:latin typeface="Arial" panose="020B0604020202020204" pitchFamily="34" charset="0"/>
              </a:rPr>
              <a:t>Have you thought about having the inquiries with others? At different levels and departments?</a:t>
            </a:r>
            <a:r>
              <a:rPr lang="en-US" sz="2800" dirty="0"/>
              <a:t> </a:t>
            </a:r>
            <a:r>
              <a:rPr lang="en-US" sz="1800" b="0" i="0" u="none" strike="noStrike" dirty="0">
                <a:solidFill>
                  <a:srgbClr val="44546A"/>
                </a:solidFill>
                <a:effectLst/>
                <a:latin typeface="Arial" panose="020B0604020202020204" pitchFamily="34" charset="0"/>
              </a:rPr>
              <a:t>Examples:</a:t>
            </a:r>
            <a:r>
              <a:rPr lang="en-US" sz="2800" dirty="0"/>
              <a:t> </a:t>
            </a:r>
            <a:r>
              <a:rPr lang="en-US" sz="1800" b="0" i="0" u="none" strike="noStrike" dirty="0">
                <a:solidFill>
                  <a:srgbClr val="44546A"/>
                </a:solidFill>
                <a:effectLst/>
                <a:latin typeface="Arial" panose="020B0604020202020204" pitchFamily="34" charset="0"/>
              </a:rPr>
              <a:t>What are the challenges to performing your daily work?</a:t>
            </a:r>
            <a:r>
              <a:rPr lang="en-US" sz="2800" dirty="0"/>
              <a:t> </a:t>
            </a:r>
            <a:r>
              <a:rPr lang="en-US" sz="1800" b="0" i="0" u="none" strike="noStrike" dirty="0">
                <a:solidFill>
                  <a:srgbClr val="44546A"/>
                </a:solidFill>
                <a:effectLst/>
                <a:latin typeface="Arial" panose="020B0604020202020204" pitchFamily="34" charset="0"/>
              </a:rPr>
              <a:t>When is the work more stressful?</a:t>
            </a:r>
            <a:r>
              <a:rPr lang="en-US" sz="2800" dirty="0"/>
              <a:t> </a:t>
            </a:r>
            <a:r>
              <a:rPr lang="en-US" sz="1800" b="0" i="0" u="none" strike="noStrike" dirty="0">
                <a:solidFill>
                  <a:srgbClr val="44546A"/>
                </a:solidFill>
                <a:effectLst/>
                <a:latin typeface="Arial" panose="020B0604020202020204" pitchFamily="34" charset="0"/>
              </a:rPr>
              <a:t>What would make things easier / better?</a:t>
            </a:r>
            <a:r>
              <a:rPr lang="en-US" sz="2800" dirty="0"/>
              <a:t> </a:t>
            </a:r>
            <a:r>
              <a:rPr lang="en-US" sz="1800" b="0" i="0" u="none" strike="noStrike" dirty="0">
                <a:solidFill>
                  <a:srgbClr val="44546A"/>
                </a:solidFill>
                <a:effectLst/>
                <a:latin typeface="Arial" panose="020B0604020202020204" pitchFamily="34" charset="0"/>
              </a:rPr>
              <a:t>How does management support you?</a:t>
            </a:r>
            <a:r>
              <a:rPr lang="en-US" sz="2800" dirty="0"/>
              <a:t> </a:t>
            </a:r>
            <a:endParaRPr lang="en-US" dirty="0"/>
          </a:p>
        </p:txBody>
      </p:sp>
      <p:sp>
        <p:nvSpPr>
          <p:cNvPr id="4" name="Slide Number Placeholder 3"/>
          <p:cNvSpPr>
            <a:spLocks noGrp="1"/>
          </p:cNvSpPr>
          <p:nvPr>
            <p:ph type="sldNum" sz="quarter" idx="10"/>
          </p:nvPr>
        </p:nvSpPr>
        <p:spPr/>
        <p:txBody>
          <a:bodyPr/>
          <a:lstStyle/>
          <a:p>
            <a:fld id="{E2731FE9-F90D-409B-BFAC-39D681C90CF9}" type="slidenum">
              <a:rPr lang="en-US" smtClean="0"/>
              <a:t>22</a:t>
            </a:fld>
            <a:endParaRPr lang="en-US" dirty="0"/>
          </a:p>
        </p:txBody>
      </p:sp>
    </p:spTree>
    <p:extLst>
      <p:ext uri="{BB962C8B-B14F-4D97-AF65-F5344CB8AC3E}">
        <p14:creationId xmlns:p14="http://schemas.microsoft.com/office/powerpoint/2010/main" val="1339921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731FE9-F90D-409B-BFAC-39D681C90CF9}" type="slidenum">
              <a:rPr lang="en-US" smtClean="0"/>
              <a:t>23</a:t>
            </a:fld>
            <a:endParaRPr lang="en-US" dirty="0"/>
          </a:p>
        </p:txBody>
      </p:sp>
    </p:spTree>
    <p:extLst>
      <p:ext uri="{BB962C8B-B14F-4D97-AF65-F5344CB8AC3E}">
        <p14:creationId xmlns:p14="http://schemas.microsoft.com/office/powerpoint/2010/main" val="9646636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FA0038-7055-434C-B6C4-B8C69565C600}" type="slidenum">
              <a:rPr lang="en-US" smtClean="0"/>
              <a:t>24</a:t>
            </a:fld>
            <a:endParaRPr lang="en-US" dirty="0"/>
          </a:p>
        </p:txBody>
      </p:sp>
    </p:spTree>
    <p:extLst>
      <p:ext uri="{BB962C8B-B14F-4D97-AF65-F5344CB8AC3E}">
        <p14:creationId xmlns:p14="http://schemas.microsoft.com/office/powerpoint/2010/main" val="818363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dirty="0"/>
              <a:t>Whistleblower complaint came through the entity’s hotline about the president. </a:t>
            </a:r>
          </a:p>
          <a:p>
            <a:pPr marL="628650" lvl="1" indent="-171450">
              <a:buFont typeface="Arial" panose="020B0604020202020204" pitchFamily="34" charset="0"/>
              <a:buChar char="•"/>
            </a:pPr>
            <a:r>
              <a:rPr lang="en-US" sz="1200" dirty="0"/>
              <a:t>Internal Audit received and reviewed the complaint. </a:t>
            </a:r>
          </a:p>
          <a:p>
            <a:pPr marL="628650" lvl="1" indent="-171450">
              <a:buFont typeface="Arial" panose="020B0604020202020204" pitchFamily="34" charset="0"/>
              <a:buChar char="•"/>
            </a:pPr>
            <a:r>
              <a:rPr lang="en-US" sz="1200" dirty="0"/>
              <a:t>IA had a direct report to the president.</a:t>
            </a:r>
          </a:p>
          <a:p>
            <a:pPr marL="628650" lvl="1" indent="-171450">
              <a:buFont typeface="Arial" panose="020B0604020202020204" pitchFamily="34" charset="0"/>
              <a:buChar char="•"/>
            </a:pPr>
            <a:r>
              <a:rPr lang="en-US" sz="1200" dirty="0"/>
              <a:t>IA had a dotted line report to the board.</a:t>
            </a:r>
          </a:p>
          <a:p>
            <a:pPr marL="171450" lvl="0" indent="-171450">
              <a:buFont typeface="Arial" panose="020B0604020202020204" pitchFamily="34" charset="0"/>
              <a:buChar char="•"/>
            </a:pPr>
            <a:r>
              <a:rPr lang="en-US" sz="1200" dirty="0"/>
              <a:t>The complaint was related to a procurement issue of bid rigging. </a:t>
            </a:r>
          </a:p>
          <a:p>
            <a:pPr marL="628650" lvl="1" indent="-171450">
              <a:buFont typeface="Arial" panose="020B0604020202020204" pitchFamily="34" charset="0"/>
              <a:buChar char="•"/>
            </a:pPr>
            <a:r>
              <a:rPr lang="en-US" sz="1200" dirty="0"/>
              <a:t>The president set an unusually high price for the bid </a:t>
            </a:r>
          </a:p>
          <a:p>
            <a:pPr marL="1085850" lvl="2" indent="-171450">
              <a:buFont typeface="Arial" panose="020B0604020202020204" pitchFamily="34" charset="0"/>
              <a:buChar char="•"/>
            </a:pPr>
            <a:r>
              <a:rPr lang="en-US" sz="1200" dirty="0"/>
              <a:t>Setting bid prices is out of the norm. </a:t>
            </a:r>
          </a:p>
          <a:p>
            <a:pPr marL="628650" lvl="1" indent="-171450">
              <a:buFont typeface="Arial" panose="020B0604020202020204" pitchFamily="34" charset="0"/>
              <a:buChar char="•"/>
            </a:pPr>
            <a:r>
              <a:rPr lang="en-US" sz="1200" dirty="0"/>
              <a:t>Consultants were brought in to write the RFP.</a:t>
            </a:r>
          </a:p>
          <a:p>
            <a:pPr marL="1085850" lvl="2" indent="-171450">
              <a:buFont typeface="Arial" panose="020B0604020202020204" pitchFamily="34" charset="0"/>
              <a:buChar char="•"/>
            </a:pPr>
            <a:r>
              <a:rPr lang="en-US" sz="1200" dirty="0"/>
              <a:t>The entity did not have experience with this type of work.</a:t>
            </a:r>
          </a:p>
          <a:p>
            <a:pPr marL="628650" lvl="1" indent="-171450">
              <a:buFont typeface="Arial" panose="020B0604020202020204" pitchFamily="34" charset="0"/>
              <a:buChar char="•"/>
            </a:pPr>
            <a:r>
              <a:rPr lang="en-US" sz="1200" dirty="0"/>
              <a:t>The consultants who wrote the RFP bid on the RFP and ultimately won the work. (Bid Rigging/Tailoring)</a:t>
            </a:r>
          </a:p>
          <a:p>
            <a:pPr marL="628650" lvl="1" indent="-171450">
              <a:buFont typeface="Arial" panose="020B0604020202020204" pitchFamily="34" charset="0"/>
              <a:buChar char="•"/>
            </a:pPr>
            <a:r>
              <a:rPr lang="en-US" sz="1200" dirty="0"/>
              <a:t>The president had previous involvement with the consultants. </a:t>
            </a:r>
          </a:p>
          <a:p>
            <a:pPr marL="171450" lvl="0" indent="-171450">
              <a:buFont typeface="Arial" panose="020B0604020202020204" pitchFamily="34" charset="0"/>
              <a:buChar char="•"/>
            </a:pPr>
            <a:r>
              <a:rPr lang="en-US" sz="1200" dirty="0"/>
              <a:t>The president was very pushy (domineering attitude), and he shut down anyone putting up resistance to their ideas.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The president didn’t have a lot IT access, but his direct reports did. If the president wanted something done, it got done.</a:t>
            </a:r>
          </a:p>
        </p:txBody>
      </p:sp>
      <p:sp>
        <p:nvSpPr>
          <p:cNvPr id="4" name="Slide Number Placeholder 3"/>
          <p:cNvSpPr>
            <a:spLocks noGrp="1"/>
          </p:cNvSpPr>
          <p:nvPr>
            <p:ph type="sldNum" sz="quarter" idx="5"/>
          </p:nvPr>
        </p:nvSpPr>
        <p:spPr/>
        <p:txBody>
          <a:bodyPr/>
          <a:lstStyle/>
          <a:p>
            <a:fld id="{E2731FE9-F90D-409B-BFAC-39D681C90CF9}" type="slidenum">
              <a:rPr lang="en-US" smtClean="0"/>
              <a:t>25</a:t>
            </a:fld>
            <a:endParaRPr lang="en-US" dirty="0"/>
          </a:p>
        </p:txBody>
      </p:sp>
    </p:spTree>
    <p:extLst>
      <p:ext uri="{BB962C8B-B14F-4D97-AF65-F5344CB8AC3E}">
        <p14:creationId xmlns:p14="http://schemas.microsoft.com/office/powerpoint/2010/main" val="12780641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1200" dirty="0"/>
          </a:p>
        </p:txBody>
      </p:sp>
      <p:sp>
        <p:nvSpPr>
          <p:cNvPr id="4" name="Slide Number Placeholder 3"/>
          <p:cNvSpPr>
            <a:spLocks noGrp="1"/>
          </p:cNvSpPr>
          <p:nvPr>
            <p:ph type="sldNum" sz="quarter" idx="5"/>
          </p:nvPr>
        </p:nvSpPr>
        <p:spPr/>
        <p:txBody>
          <a:bodyPr/>
          <a:lstStyle/>
          <a:p>
            <a:fld id="{E2731FE9-F90D-409B-BFAC-39D681C90CF9}" type="slidenum">
              <a:rPr lang="en-US" smtClean="0"/>
              <a:t>26</a:t>
            </a:fld>
            <a:endParaRPr lang="en-US" dirty="0"/>
          </a:p>
        </p:txBody>
      </p:sp>
    </p:spTree>
    <p:extLst>
      <p:ext uri="{BB962C8B-B14F-4D97-AF65-F5344CB8AC3E}">
        <p14:creationId xmlns:p14="http://schemas.microsoft.com/office/powerpoint/2010/main" val="42852313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t>Other issues:</a:t>
            </a:r>
          </a:p>
          <a:p>
            <a:pPr marL="0" indent="0">
              <a:buFont typeface="Arial" panose="020B0604020202020204" pitchFamily="34" charset="0"/>
              <a:buNone/>
            </a:pPr>
            <a:r>
              <a:rPr lang="en-US" sz="1200" dirty="0"/>
              <a:t>CC Payments were booked as Assets</a:t>
            </a:r>
          </a:p>
          <a:p>
            <a:pPr marL="0" indent="0">
              <a:buFont typeface="Arial" panose="020B0604020202020204" pitchFamily="34" charset="0"/>
              <a:buNone/>
            </a:pPr>
            <a:r>
              <a:rPr lang="en-US" sz="1200" dirty="0"/>
              <a:t>The executive received Pay advances </a:t>
            </a:r>
          </a:p>
        </p:txBody>
      </p:sp>
      <p:sp>
        <p:nvSpPr>
          <p:cNvPr id="4" name="Slide Number Placeholder 3"/>
          <p:cNvSpPr>
            <a:spLocks noGrp="1"/>
          </p:cNvSpPr>
          <p:nvPr>
            <p:ph type="sldNum" sz="quarter" idx="5"/>
          </p:nvPr>
        </p:nvSpPr>
        <p:spPr/>
        <p:txBody>
          <a:bodyPr/>
          <a:lstStyle/>
          <a:p>
            <a:fld id="{E2731FE9-F90D-409B-BFAC-39D681C90CF9}" type="slidenum">
              <a:rPr lang="en-US" smtClean="0"/>
              <a:t>27</a:t>
            </a:fld>
            <a:endParaRPr lang="en-US" dirty="0"/>
          </a:p>
        </p:txBody>
      </p:sp>
    </p:spTree>
    <p:extLst>
      <p:ext uri="{BB962C8B-B14F-4D97-AF65-F5344CB8AC3E}">
        <p14:creationId xmlns:p14="http://schemas.microsoft.com/office/powerpoint/2010/main" val="39532857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3CFA0038-7055-434C-B6C4-B8C69565C600}" type="slidenum">
              <a:rPr lang="en-US" smtClean="0"/>
              <a:t>28</a:t>
            </a:fld>
            <a:endParaRPr lang="en-US" dirty="0"/>
          </a:p>
        </p:txBody>
      </p:sp>
    </p:spTree>
    <p:extLst>
      <p:ext uri="{BB962C8B-B14F-4D97-AF65-F5344CB8AC3E}">
        <p14:creationId xmlns:p14="http://schemas.microsoft.com/office/powerpoint/2010/main" val="39914162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endParaRPr lang="en-US" b="0" dirty="0"/>
          </a:p>
        </p:txBody>
      </p:sp>
    </p:spTree>
    <p:extLst>
      <p:ext uri="{BB962C8B-B14F-4D97-AF65-F5344CB8AC3E}">
        <p14:creationId xmlns:p14="http://schemas.microsoft.com/office/powerpoint/2010/main" val="22762129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184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819" eaLnBrk="0" hangingPunct="0">
              <a:defRPr sz="2400">
                <a:solidFill>
                  <a:schemeClr val="tx1"/>
                </a:solidFill>
                <a:latin typeface="Times New Roman" pitchFamily="18" charset="0"/>
                <a:ea typeface="MS PGothic" pitchFamily="34" charset="-128"/>
              </a:defRPr>
            </a:lvl1pPr>
            <a:lvl2pPr marL="762552" indent="-293290" defTabSz="954819" eaLnBrk="0" hangingPunct="0">
              <a:defRPr sz="2400">
                <a:solidFill>
                  <a:schemeClr val="tx1"/>
                </a:solidFill>
                <a:latin typeface="Times New Roman" pitchFamily="18" charset="0"/>
                <a:ea typeface="MS PGothic" pitchFamily="34" charset="-128"/>
              </a:defRPr>
            </a:lvl2pPr>
            <a:lvl3pPr marL="1173156" indent="-234632" defTabSz="954819" eaLnBrk="0" hangingPunct="0">
              <a:defRPr sz="2400">
                <a:solidFill>
                  <a:schemeClr val="tx1"/>
                </a:solidFill>
                <a:latin typeface="Times New Roman" pitchFamily="18" charset="0"/>
                <a:ea typeface="MS PGothic" pitchFamily="34" charset="-128"/>
              </a:defRPr>
            </a:lvl3pPr>
            <a:lvl4pPr marL="1642419" indent="-234632" defTabSz="954819" eaLnBrk="0" hangingPunct="0">
              <a:defRPr sz="2400">
                <a:solidFill>
                  <a:schemeClr val="tx1"/>
                </a:solidFill>
                <a:latin typeface="Times New Roman" pitchFamily="18" charset="0"/>
                <a:ea typeface="MS PGothic" pitchFamily="34" charset="-128"/>
              </a:defRPr>
            </a:lvl4pPr>
            <a:lvl5pPr marL="2111682" indent="-234632" defTabSz="954819" eaLnBrk="0" hangingPunct="0">
              <a:defRPr sz="2400">
                <a:solidFill>
                  <a:schemeClr val="tx1"/>
                </a:solidFill>
                <a:latin typeface="Times New Roman" pitchFamily="18" charset="0"/>
                <a:ea typeface="MS PGothic" pitchFamily="34" charset="-128"/>
              </a:defRPr>
            </a:lvl5pPr>
            <a:lvl6pPr marL="2580946" indent="-234632" defTabSz="954819"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3050207" indent="-234632" defTabSz="954819"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519471" indent="-234632" defTabSz="954819"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988734" indent="-234632" defTabSz="954819"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eaLnBrk="1" hangingPunct="1"/>
            <a:fld id="{27BE3285-7BFD-4CF4-864C-9B936764E17A}" type="slidenum">
              <a:rPr lang="en-US" sz="1300"/>
              <a:pPr eaLnBrk="1" hangingPunct="1"/>
              <a:t>3</a:t>
            </a:fld>
            <a:endParaRPr lang="en-US" sz="1300" dirty="0"/>
          </a:p>
        </p:txBody>
      </p:sp>
    </p:spTree>
    <p:extLst>
      <p:ext uri="{BB962C8B-B14F-4D97-AF65-F5344CB8AC3E}">
        <p14:creationId xmlns:p14="http://schemas.microsoft.com/office/powerpoint/2010/main" val="27975961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731FE9-F90D-409B-BFAC-39D681C90CF9}" type="slidenum">
              <a:rPr lang="en-US" smtClean="0"/>
              <a:t>4</a:t>
            </a:fld>
            <a:endParaRPr lang="en-US" dirty="0"/>
          </a:p>
        </p:txBody>
      </p:sp>
    </p:spTree>
    <p:extLst>
      <p:ext uri="{BB962C8B-B14F-4D97-AF65-F5344CB8AC3E}">
        <p14:creationId xmlns:p14="http://schemas.microsoft.com/office/powerpoint/2010/main" val="23885224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FA0038-7055-434C-B6C4-B8C69565C600}" type="slidenum">
              <a:rPr lang="en-US" smtClean="0"/>
              <a:t>5</a:t>
            </a:fld>
            <a:endParaRPr lang="en-US" dirty="0"/>
          </a:p>
        </p:txBody>
      </p:sp>
    </p:spTree>
    <p:extLst>
      <p:ext uri="{BB962C8B-B14F-4D97-AF65-F5344CB8AC3E}">
        <p14:creationId xmlns:p14="http://schemas.microsoft.com/office/powerpoint/2010/main" val="18974011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731FE9-F90D-409B-BFAC-39D681C90CF9}" type="slidenum">
              <a:rPr lang="en-US" smtClean="0"/>
              <a:t>6</a:t>
            </a:fld>
            <a:endParaRPr lang="en-US" dirty="0"/>
          </a:p>
        </p:txBody>
      </p:sp>
    </p:spTree>
    <p:extLst>
      <p:ext uri="{BB962C8B-B14F-4D97-AF65-F5344CB8AC3E}">
        <p14:creationId xmlns:p14="http://schemas.microsoft.com/office/powerpoint/2010/main" val="21084812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731FE9-F90D-409B-BFAC-39D681C90CF9}" type="slidenum">
              <a:rPr lang="en-US" smtClean="0"/>
              <a:t>8</a:t>
            </a:fld>
            <a:endParaRPr lang="en-US" dirty="0"/>
          </a:p>
        </p:txBody>
      </p:sp>
    </p:spTree>
    <p:extLst>
      <p:ext uri="{BB962C8B-B14F-4D97-AF65-F5344CB8AC3E}">
        <p14:creationId xmlns:p14="http://schemas.microsoft.com/office/powerpoint/2010/main" val="28872346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FA0038-7055-434C-B6C4-B8C69565C600}" type="slidenum">
              <a:rPr lang="en-US" smtClean="0"/>
              <a:t>9</a:t>
            </a:fld>
            <a:endParaRPr lang="en-US" dirty="0"/>
          </a:p>
        </p:txBody>
      </p:sp>
    </p:spTree>
    <p:extLst>
      <p:ext uri="{BB962C8B-B14F-4D97-AF65-F5344CB8AC3E}">
        <p14:creationId xmlns:p14="http://schemas.microsoft.com/office/powerpoint/2010/main" val="4881448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991"/>
              </a:spcBef>
              <a:spcAft>
                <a:spcPts val="396"/>
              </a:spcAft>
            </a:pPr>
            <a:endParaRPr lang="en-US" sz="10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2731FE9-F90D-409B-BFAC-39D681C90CF9}" type="slidenum">
              <a:rPr lang="en-US" smtClean="0"/>
              <a:t>10</a:t>
            </a:fld>
            <a:endParaRPr lang="en-US" dirty="0"/>
          </a:p>
        </p:txBody>
      </p:sp>
    </p:spTree>
    <p:extLst>
      <p:ext uri="{BB962C8B-B14F-4D97-AF65-F5344CB8AC3E}">
        <p14:creationId xmlns:p14="http://schemas.microsoft.com/office/powerpoint/2010/main" val="3756194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hyperlink" Target="http://www.crowe.com/disclosure"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1" name="Picture Placeholder 2">
            <a:extLst>
              <a:ext uri="{FF2B5EF4-FFF2-40B4-BE49-F238E27FC236}">
                <a16:creationId xmlns:a16="http://schemas.microsoft.com/office/drawing/2014/main" id="{8A5DD6CB-2D82-4DC6-9660-4D065CF9F600}"/>
              </a:ext>
            </a:extLst>
          </p:cNvPr>
          <p:cNvSpPr>
            <a:spLocks noGrp="1"/>
          </p:cNvSpPr>
          <p:nvPr>
            <p:ph type="pic" sz="quarter" idx="10"/>
          </p:nvPr>
        </p:nvSpPr>
        <p:spPr>
          <a:xfrm>
            <a:off x="0" y="0"/>
            <a:ext cx="12191999" cy="5791200"/>
          </a:xfrm>
          <a:solidFill>
            <a:schemeClr val="bg1">
              <a:lumMod val="95000"/>
            </a:schemeClr>
          </a:solidFill>
        </p:spPr>
        <p:txBody>
          <a:bodyPr anchor="t" anchorCtr="0">
            <a:normAutofit/>
          </a:bodyPr>
          <a:lstStyle>
            <a:lvl1pPr marL="0" indent="0" algn="ctr">
              <a:buNone/>
              <a:defRPr sz="1400"/>
            </a:lvl1pPr>
          </a:lstStyle>
          <a:p>
            <a:r>
              <a:rPr lang="en-US" dirty="0"/>
              <a:t>Click icon to add picture</a:t>
            </a:r>
          </a:p>
        </p:txBody>
      </p:sp>
      <p:sp>
        <p:nvSpPr>
          <p:cNvPr id="3" name="Rectangle 2">
            <a:extLst>
              <a:ext uri="{FF2B5EF4-FFF2-40B4-BE49-F238E27FC236}">
                <a16:creationId xmlns:a16="http://schemas.microsoft.com/office/drawing/2014/main" id="{65F434C6-9D56-4782-B97E-3EA5EADD0EB4}"/>
              </a:ext>
            </a:extLst>
          </p:cNvPr>
          <p:cNvSpPr/>
          <p:nvPr/>
        </p:nvSpPr>
        <p:spPr>
          <a:xfrm>
            <a:off x="0" y="5791201"/>
            <a:ext cx="12192000" cy="7280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1">
            <a:extLst>
              <a:ext uri="{FF2B5EF4-FFF2-40B4-BE49-F238E27FC236}">
                <a16:creationId xmlns:a16="http://schemas.microsoft.com/office/drawing/2014/main" id="{AA99C074-A230-B944-8FEA-870A76765C60}"/>
              </a:ext>
            </a:extLst>
          </p:cNvPr>
          <p:cNvSpPr>
            <a:spLocks noGrp="1"/>
          </p:cNvSpPr>
          <p:nvPr>
            <p:ph type="title" hasCustomPrompt="1"/>
          </p:nvPr>
        </p:nvSpPr>
        <p:spPr>
          <a:xfrm>
            <a:off x="-1" y="4114800"/>
            <a:ext cx="4724399" cy="2404420"/>
          </a:xfrm>
          <a:solidFill>
            <a:schemeClr val="bg2"/>
          </a:solidFill>
        </p:spPr>
        <p:txBody>
          <a:bodyPr lIns="457200" tIns="274320" anchor="t" anchorCtr="0">
            <a:normAutofit/>
          </a:bodyPr>
          <a:lstStyle>
            <a:lvl1pPr>
              <a:lnSpc>
                <a:spcPct val="85000"/>
              </a:lnSpc>
              <a:defRPr sz="4800"/>
            </a:lvl1pPr>
          </a:lstStyle>
          <a:p>
            <a:r>
              <a:rPr lang="en-US" dirty="0"/>
              <a:t>Course name </a:t>
            </a:r>
            <a:br>
              <a:rPr lang="en-US" dirty="0"/>
            </a:br>
            <a:r>
              <a:rPr lang="en-US" dirty="0"/>
              <a:t>goes here</a:t>
            </a:r>
          </a:p>
        </p:txBody>
      </p:sp>
      <p:sp>
        <p:nvSpPr>
          <p:cNvPr id="7" name="Text Placeholder 12">
            <a:extLst>
              <a:ext uri="{FF2B5EF4-FFF2-40B4-BE49-F238E27FC236}">
                <a16:creationId xmlns:a16="http://schemas.microsoft.com/office/drawing/2014/main" id="{17E1F074-4930-4272-A8E4-5CDDD6C2844E}"/>
              </a:ext>
            </a:extLst>
          </p:cNvPr>
          <p:cNvSpPr>
            <a:spLocks noGrp="1"/>
          </p:cNvSpPr>
          <p:nvPr>
            <p:ph type="body" sz="quarter" idx="15" hasCustomPrompt="1"/>
          </p:nvPr>
        </p:nvSpPr>
        <p:spPr>
          <a:xfrm>
            <a:off x="4724398" y="6081577"/>
            <a:ext cx="3108960" cy="368367"/>
          </a:xfrm>
        </p:spPr>
        <p:txBody>
          <a:bodyPr anchor="b" anchorCtr="0">
            <a:noAutofit/>
          </a:bodyPr>
          <a:lstStyle>
            <a:lvl1pPr marL="0" indent="0" algn="l">
              <a:buNone/>
              <a:defRPr sz="1600" spc="0"/>
            </a:lvl1pPr>
          </a:lstStyle>
          <a:p>
            <a:r>
              <a:rPr lang="en-US"/>
              <a:t>Publication date: Month/Year</a:t>
            </a:r>
          </a:p>
        </p:txBody>
      </p:sp>
      <p:sp>
        <p:nvSpPr>
          <p:cNvPr id="13" name="Text Placeholder 12">
            <a:extLst>
              <a:ext uri="{FF2B5EF4-FFF2-40B4-BE49-F238E27FC236}">
                <a16:creationId xmlns:a16="http://schemas.microsoft.com/office/drawing/2014/main" id="{1221857D-ECFA-4D4D-91DF-E36500791501}"/>
              </a:ext>
            </a:extLst>
          </p:cNvPr>
          <p:cNvSpPr>
            <a:spLocks noGrp="1"/>
          </p:cNvSpPr>
          <p:nvPr>
            <p:ph type="body" sz="quarter" idx="14" hasCustomPrompt="1"/>
          </p:nvPr>
        </p:nvSpPr>
        <p:spPr>
          <a:xfrm>
            <a:off x="457200" y="5721925"/>
            <a:ext cx="4267200" cy="728019"/>
          </a:xfrm>
        </p:spPr>
        <p:txBody>
          <a:bodyPr anchor="b" anchorCtr="0">
            <a:noAutofit/>
          </a:bodyPr>
          <a:lstStyle>
            <a:lvl1pPr marL="0" indent="0">
              <a:lnSpc>
                <a:spcPct val="90000"/>
              </a:lnSpc>
              <a:spcBef>
                <a:spcPts val="0"/>
              </a:spcBef>
              <a:buNone/>
              <a:defRPr sz="1600" spc="0"/>
            </a:lvl1pPr>
          </a:lstStyle>
          <a:p>
            <a:pPr lvl="0"/>
            <a:r>
              <a:rPr lang="en-US" dirty="0"/>
              <a:t>INSTRUCTOR(S) NAME(S)</a:t>
            </a:r>
          </a:p>
        </p:txBody>
      </p:sp>
      <p:sp>
        <p:nvSpPr>
          <p:cNvPr id="8" name="Shape 42">
            <a:extLst>
              <a:ext uri="{FF2B5EF4-FFF2-40B4-BE49-F238E27FC236}">
                <a16:creationId xmlns:a16="http://schemas.microsoft.com/office/drawing/2014/main" id="{3137A006-7B57-4A3C-AC08-257FD7EC6642}"/>
              </a:ext>
            </a:extLst>
          </p:cNvPr>
          <p:cNvSpPr txBox="1">
            <a:spLocks/>
          </p:cNvSpPr>
          <p:nvPr/>
        </p:nvSpPr>
        <p:spPr>
          <a:xfrm>
            <a:off x="457198" y="6583680"/>
            <a:ext cx="1069848" cy="182880"/>
          </a:xfrm>
          <a:prstGeom prst="rect">
            <a:avLst/>
          </a:prstGeom>
        </p:spPr>
        <p:txBody>
          <a:bodyPr lIns="0" tIns="0" rIns="0" bIns="0" anchor="ctr" anchorCtr="0"/>
          <a:lstStyle>
            <a:defPPr>
              <a:defRPr lang="en-US"/>
            </a:defPPr>
            <a:lvl1pPr marL="0" algn="l" defTabSz="914400" rtl="0" eaLnBrk="1" latinLnBrk="0" hangingPunct="1">
              <a:defRPr sz="1800" kern="1200">
                <a:solidFill>
                  <a:srgbClr val="C1C0BE"/>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i="0" u="none" strike="noStrike" kern="1200" baseline="0" dirty="0">
                <a:solidFill>
                  <a:schemeClr val="accent5"/>
                </a:solidFill>
                <a:latin typeface="+mn-lt"/>
                <a:ea typeface="+mn-ea"/>
                <a:cs typeface="+mn-cs"/>
              </a:rPr>
              <a:t>© 2024 Crowe LLP</a:t>
            </a:r>
          </a:p>
        </p:txBody>
      </p:sp>
    </p:spTree>
    <p:extLst>
      <p:ext uri="{BB962C8B-B14F-4D97-AF65-F5344CB8AC3E}">
        <p14:creationId xmlns:p14="http://schemas.microsoft.com/office/powerpoint/2010/main" val="3093270816"/>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Two-Column Content with Subhead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F98B-2743-4B47-AE32-9926CC2BF549}"/>
              </a:ext>
            </a:extLst>
          </p:cNvPr>
          <p:cNvSpPr>
            <a:spLocks noGrp="1"/>
          </p:cNvSpPr>
          <p:nvPr>
            <p:ph type="title"/>
          </p:nvPr>
        </p:nvSpPr>
        <p:spPr>
          <a:xfrm>
            <a:off x="1066800" y="365124"/>
            <a:ext cx="10058400" cy="1371600"/>
          </a:xfrm>
        </p:spPr>
        <p:txBody>
          <a:bodyPr/>
          <a:lstStyle>
            <a:lvl1pPr>
              <a:defRPr>
                <a:solidFill>
                  <a:schemeClr val="accent1"/>
                </a:solidFill>
              </a:defRPr>
            </a:lvl1pPr>
          </a:lstStyle>
          <a:p>
            <a:r>
              <a:rPr lang="en-US"/>
              <a:t>Click to edit Master title style</a:t>
            </a:r>
          </a:p>
        </p:txBody>
      </p:sp>
      <p:sp>
        <p:nvSpPr>
          <p:cNvPr id="3" name="Text Placeholder 2">
            <a:extLst>
              <a:ext uri="{FF2B5EF4-FFF2-40B4-BE49-F238E27FC236}">
                <a16:creationId xmlns:a16="http://schemas.microsoft.com/office/drawing/2014/main" id="{19F824E8-8F6B-3D44-A59E-3179A03A787F}"/>
              </a:ext>
            </a:extLst>
          </p:cNvPr>
          <p:cNvSpPr>
            <a:spLocks noGrp="1"/>
          </p:cNvSpPr>
          <p:nvPr>
            <p:ph type="body" idx="1"/>
          </p:nvPr>
        </p:nvSpPr>
        <p:spPr>
          <a:xfrm>
            <a:off x="1066800" y="1737360"/>
            <a:ext cx="4727448" cy="823912"/>
          </a:xfrm>
        </p:spPr>
        <p:txBody>
          <a:bodyPr anchor="b"/>
          <a:lstStyle>
            <a:lvl1pPr marL="0" indent="0">
              <a:buNone/>
              <a:defRPr sz="24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C6908B9-8BB9-5247-A9CC-EADBF62AB670}"/>
              </a:ext>
            </a:extLst>
          </p:cNvPr>
          <p:cNvSpPr>
            <a:spLocks noGrp="1"/>
          </p:cNvSpPr>
          <p:nvPr>
            <p:ph sz="half" idx="2" hasCustomPrompt="1"/>
          </p:nvPr>
        </p:nvSpPr>
        <p:spPr>
          <a:xfrm>
            <a:off x="1066800" y="2651759"/>
            <a:ext cx="4727448" cy="3566160"/>
          </a:xfrm>
        </p:spPr>
        <p:txBody>
          <a:bodyPr/>
          <a:lstStyle>
            <a:lvl1pPr>
              <a:defRPr>
                <a:solidFill>
                  <a:schemeClr val="accent5"/>
                </a:solidFill>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17E1808-3255-6342-8F11-708C178C6864}"/>
              </a:ext>
            </a:extLst>
          </p:cNvPr>
          <p:cNvSpPr>
            <a:spLocks noGrp="1"/>
          </p:cNvSpPr>
          <p:nvPr>
            <p:ph type="body" sz="quarter" idx="3"/>
          </p:nvPr>
        </p:nvSpPr>
        <p:spPr>
          <a:xfrm>
            <a:off x="6400800" y="1737360"/>
            <a:ext cx="4724400" cy="823912"/>
          </a:xfrm>
        </p:spPr>
        <p:txBody>
          <a:bodyPr anchor="b"/>
          <a:lstStyle>
            <a:lvl1pPr marL="0" indent="0">
              <a:buNone/>
              <a:defRPr sz="24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5572680-8F07-DD43-A1EC-F836900FFE13}"/>
              </a:ext>
            </a:extLst>
          </p:cNvPr>
          <p:cNvSpPr>
            <a:spLocks noGrp="1"/>
          </p:cNvSpPr>
          <p:nvPr>
            <p:ph sz="quarter" idx="4" hasCustomPrompt="1"/>
          </p:nvPr>
        </p:nvSpPr>
        <p:spPr>
          <a:xfrm>
            <a:off x="6400800" y="2651759"/>
            <a:ext cx="4724400" cy="3566160"/>
          </a:xfrm>
        </p:spPr>
        <p:txBody>
          <a:bodyPr/>
          <a:lstStyle>
            <a:lvl1pPr>
              <a:defRPr>
                <a:solidFill>
                  <a:schemeClr val="accent5"/>
                </a:solidFill>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7586640"/>
      </p:ext>
    </p:extLst>
  </p:cSld>
  <p:clrMapOvr>
    <a:masterClrMapping/>
  </p:clrMapOvr>
  <p:hf sldNum="0" hdr="0" ftr="0" dt="0"/>
  <p:extLst>
    <p:ext uri="{DCECCB84-F9BA-43D5-87BE-67443E8EF086}">
      <p15:sldGuideLst xmlns:p15="http://schemas.microsoft.com/office/powerpoint/2012/main">
        <p15:guide id="1" pos="403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wo-Column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F98B-2743-4B47-AE32-9926CC2BF549}"/>
              </a:ext>
            </a:extLst>
          </p:cNvPr>
          <p:cNvSpPr>
            <a:spLocks noGrp="1"/>
          </p:cNvSpPr>
          <p:nvPr>
            <p:ph type="title"/>
          </p:nvPr>
        </p:nvSpPr>
        <p:spPr>
          <a:xfrm>
            <a:off x="1066800" y="365124"/>
            <a:ext cx="10058400" cy="1371600"/>
          </a:xfrm>
        </p:spPr>
        <p:txBody>
          <a:bodyPr/>
          <a:lstStyle>
            <a:lvl1pPr>
              <a:defRPr>
                <a:solidFill>
                  <a:schemeClr val="accent1"/>
                </a:solidFill>
              </a:defRPr>
            </a:lvl1pPr>
          </a:lstStyle>
          <a:p>
            <a:r>
              <a:rPr lang="en-US"/>
              <a:t>Click to edit Master title style</a:t>
            </a:r>
          </a:p>
        </p:txBody>
      </p:sp>
      <p:sp>
        <p:nvSpPr>
          <p:cNvPr id="4" name="Content Placeholder 3">
            <a:extLst>
              <a:ext uri="{FF2B5EF4-FFF2-40B4-BE49-F238E27FC236}">
                <a16:creationId xmlns:a16="http://schemas.microsoft.com/office/drawing/2014/main" id="{AC6908B9-8BB9-5247-A9CC-EADBF62AB670}"/>
              </a:ext>
            </a:extLst>
          </p:cNvPr>
          <p:cNvSpPr>
            <a:spLocks noGrp="1"/>
          </p:cNvSpPr>
          <p:nvPr>
            <p:ph sz="half" idx="2"/>
          </p:nvPr>
        </p:nvSpPr>
        <p:spPr>
          <a:xfrm>
            <a:off x="1066800" y="1828800"/>
            <a:ext cx="4727448" cy="4389120"/>
          </a:xfrm>
        </p:spPr>
        <p:txBody>
          <a:bodyPr/>
          <a:lstStyle>
            <a:lvl1pPr>
              <a:defRPr b="0">
                <a:solidFill>
                  <a:schemeClr val="accent5"/>
                </a:solidFill>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a:extLst>
              <a:ext uri="{FF2B5EF4-FFF2-40B4-BE49-F238E27FC236}">
                <a16:creationId xmlns:a16="http://schemas.microsoft.com/office/drawing/2014/main" id="{A5572680-8F07-DD43-A1EC-F836900FFE13}"/>
              </a:ext>
            </a:extLst>
          </p:cNvPr>
          <p:cNvSpPr>
            <a:spLocks noGrp="1"/>
          </p:cNvSpPr>
          <p:nvPr>
            <p:ph sz="quarter" idx="4"/>
          </p:nvPr>
        </p:nvSpPr>
        <p:spPr>
          <a:xfrm>
            <a:off x="6400800" y="1828800"/>
            <a:ext cx="4727448" cy="4389120"/>
          </a:xfrm>
        </p:spPr>
        <p:txBody>
          <a:bodyPr/>
          <a:lstStyle>
            <a:lvl1pPr>
              <a:defRPr b="0">
                <a:solidFill>
                  <a:schemeClr val="accent5"/>
                </a:solidFill>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83024331"/>
      </p:ext>
    </p:extLst>
  </p:cSld>
  <p:clrMapOvr>
    <a:masterClrMapping/>
  </p:clrMapOvr>
  <p:hf sldNum="0" hdr="0" ftr="0" dt="0"/>
  <p:extLst>
    <p:ext uri="{DCECCB84-F9BA-43D5-87BE-67443E8EF086}">
      <p15:sldGuideLst xmlns:p15="http://schemas.microsoft.com/office/powerpoint/2012/main">
        <p15:guide id="1" pos="403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Scenario Introduc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F98B-2743-4B47-AE32-9926CC2BF549}"/>
              </a:ext>
            </a:extLst>
          </p:cNvPr>
          <p:cNvSpPr>
            <a:spLocks noGrp="1"/>
          </p:cNvSpPr>
          <p:nvPr>
            <p:ph type="title" hasCustomPrompt="1"/>
          </p:nvPr>
        </p:nvSpPr>
        <p:spPr>
          <a:xfrm>
            <a:off x="1066800" y="731520"/>
            <a:ext cx="2651760" cy="1371600"/>
          </a:xfrm>
        </p:spPr>
        <p:txBody>
          <a:bodyPr>
            <a:noAutofit/>
          </a:bodyPr>
          <a:lstStyle>
            <a:lvl1pPr>
              <a:defRPr sz="3600" spc="-60" baseline="0">
                <a:solidFill>
                  <a:schemeClr val="accent1"/>
                </a:solidFill>
              </a:defRPr>
            </a:lvl1pPr>
          </a:lstStyle>
          <a:p>
            <a:r>
              <a:rPr lang="en-US"/>
              <a:t>Scenario Introduction</a:t>
            </a:r>
          </a:p>
        </p:txBody>
      </p:sp>
      <p:sp>
        <p:nvSpPr>
          <p:cNvPr id="4" name="Content Placeholder 3">
            <a:extLst>
              <a:ext uri="{FF2B5EF4-FFF2-40B4-BE49-F238E27FC236}">
                <a16:creationId xmlns:a16="http://schemas.microsoft.com/office/drawing/2014/main" id="{AC6908B9-8BB9-5247-A9CC-EADBF62AB670}"/>
              </a:ext>
            </a:extLst>
          </p:cNvPr>
          <p:cNvSpPr>
            <a:spLocks noGrp="1"/>
          </p:cNvSpPr>
          <p:nvPr>
            <p:ph sz="half" idx="2"/>
          </p:nvPr>
        </p:nvSpPr>
        <p:spPr>
          <a:xfrm>
            <a:off x="1066800" y="2286000"/>
            <a:ext cx="2651760" cy="3931920"/>
          </a:xfrm>
        </p:spPr>
        <p:txBody>
          <a:bodyPr>
            <a:noAutofit/>
          </a:bodyPr>
          <a:lstStyle>
            <a:lvl1pPr>
              <a:defRPr b="0">
                <a:solidFill>
                  <a:schemeClr val="accent5"/>
                </a:solidFill>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Picture Placeholder 4">
            <a:extLst>
              <a:ext uri="{FF2B5EF4-FFF2-40B4-BE49-F238E27FC236}">
                <a16:creationId xmlns:a16="http://schemas.microsoft.com/office/drawing/2014/main" id="{E14020A7-F8AC-4AF0-9F08-413669DF7A9D}"/>
              </a:ext>
            </a:extLst>
          </p:cNvPr>
          <p:cNvSpPr>
            <a:spLocks noGrp="1"/>
          </p:cNvSpPr>
          <p:nvPr>
            <p:ph type="pic" sz="quarter" idx="10"/>
          </p:nvPr>
        </p:nvSpPr>
        <p:spPr>
          <a:xfrm>
            <a:off x="9540240" y="0"/>
            <a:ext cx="2651760" cy="6858000"/>
          </a:xfrm>
          <a:solidFill>
            <a:schemeClr val="bg1">
              <a:lumMod val="95000"/>
            </a:schemeClr>
          </a:solidFill>
        </p:spPr>
        <p:txBody>
          <a:bodyPr>
            <a:noAutofit/>
          </a:bodyPr>
          <a:lstStyle>
            <a:lvl1pPr algn="ctr">
              <a:defRPr/>
            </a:lvl1pPr>
          </a:lstStyle>
          <a:p>
            <a:r>
              <a:rPr lang="en-US" dirty="0"/>
              <a:t>Click icon to add picture</a:t>
            </a:r>
          </a:p>
        </p:txBody>
      </p:sp>
      <p:sp>
        <p:nvSpPr>
          <p:cNvPr id="10" name="Picture Placeholder 4">
            <a:extLst>
              <a:ext uri="{FF2B5EF4-FFF2-40B4-BE49-F238E27FC236}">
                <a16:creationId xmlns:a16="http://schemas.microsoft.com/office/drawing/2014/main" id="{0636D208-5C6D-4D21-9F5D-6A0CB4266F8C}"/>
              </a:ext>
            </a:extLst>
          </p:cNvPr>
          <p:cNvSpPr>
            <a:spLocks noGrp="1"/>
          </p:cNvSpPr>
          <p:nvPr>
            <p:ph type="pic" sz="quarter" idx="11"/>
          </p:nvPr>
        </p:nvSpPr>
        <p:spPr>
          <a:xfrm>
            <a:off x="6888480" y="0"/>
            <a:ext cx="2651760" cy="6858000"/>
          </a:xfrm>
          <a:solidFill>
            <a:schemeClr val="bg1">
              <a:lumMod val="95000"/>
            </a:schemeClr>
          </a:solidFill>
        </p:spPr>
        <p:txBody>
          <a:bodyPr>
            <a:noAutofit/>
          </a:bodyPr>
          <a:lstStyle>
            <a:lvl1pPr algn="ctr">
              <a:defRPr/>
            </a:lvl1pPr>
          </a:lstStyle>
          <a:p>
            <a:r>
              <a:rPr lang="en-US" dirty="0"/>
              <a:t>Click icon to add picture</a:t>
            </a:r>
          </a:p>
        </p:txBody>
      </p:sp>
      <p:sp>
        <p:nvSpPr>
          <p:cNvPr id="11" name="Picture Placeholder 4">
            <a:extLst>
              <a:ext uri="{FF2B5EF4-FFF2-40B4-BE49-F238E27FC236}">
                <a16:creationId xmlns:a16="http://schemas.microsoft.com/office/drawing/2014/main" id="{99EA0E1A-797A-4E9F-81F7-68BB9E5641E4}"/>
              </a:ext>
            </a:extLst>
          </p:cNvPr>
          <p:cNvSpPr>
            <a:spLocks noGrp="1"/>
          </p:cNvSpPr>
          <p:nvPr>
            <p:ph type="pic" sz="quarter" idx="12"/>
          </p:nvPr>
        </p:nvSpPr>
        <p:spPr>
          <a:xfrm>
            <a:off x="4236720" y="0"/>
            <a:ext cx="2651760" cy="6858000"/>
          </a:xfrm>
          <a:solidFill>
            <a:schemeClr val="bg1">
              <a:lumMod val="95000"/>
            </a:schemeClr>
          </a:solidFill>
        </p:spPr>
        <p:txBody>
          <a:bodyPr>
            <a:noAutofit/>
          </a:bodyPr>
          <a:lstStyle>
            <a:lvl1pPr algn="ctr">
              <a:defRPr/>
            </a:lvl1pPr>
          </a:lstStyle>
          <a:p>
            <a:r>
              <a:rPr lang="en-US" dirty="0"/>
              <a:t>Click icon to add picture</a:t>
            </a:r>
          </a:p>
        </p:txBody>
      </p:sp>
      <p:sp>
        <p:nvSpPr>
          <p:cNvPr id="15" name="Text Placeholder 14">
            <a:extLst>
              <a:ext uri="{FF2B5EF4-FFF2-40B4-BE49-F238E27FC236}">
                <a16:creationId xmlns:a16="http://schemas.microsoft.com/office/drawing/2014/main" id="{DDECFC14-4E71-47DF-87E9-28B30C7EDB28}"/>
              </a:ext>
            </a:extLst>
          </p:cNvPr>
          <p:cNvSpPr>
            <a:spLocks noGrp="1"/>
          </p:cNvSpPr>
          <p:nvPr>
            <p:ph type="body" sz="quarter" idx="13"/>
          </p:nvPr>
        </p:nvSpPr>
        <p:spPr>
          <a:xfrm>
            <a:off x="4602480" y="4754880"/>
            <a:ext cx="1920240" cy="1005840"/>
          </a:xfrm>
          <a:noFill/>
        </p:spPr>
        <p:txBody>
          <a:bodyPr lIns="91440" tIns="91440" rIns="91440" bIns="91440" anchor="t" anchorCtr="0">
            <a:noAutofit/>
          </a:bodyPr>
          <a:lstStyle>
            <a:lvl1pPr>
              <a:defRPr sz="1800">
                <a:solidFill>
                  <a:schemeClr val="bg1"/>
                </a:solidFill>
              </a:defRPr>
            </a:lvl1pPr>
          </a:lstStyle>
          <a:p>
            <a:pPr lvl="0"/>
            <a:r>
              <a:rPr lang="en-US"/>
              <a:t>Click to edit Master text styles</a:t>
            </a:r>
          </a:p>
        </p:txBody>
      </p:sp>
      <p:sp>
        <p:nvSpPr>
          <p:cNvPr id="16" name="Text Placeholder 14">
            <a:extLst>
              <a:ext uri="{FF2B5EF4-FFF2-40B4-BE49-F238E27FC236}">
                <a16:creationId xmlns:a16="http://schemas.microsoft.com/office/drawing/2014/main" id="{5B598D8C-E511-46BC-BBB3-34241986D0A0}"/>
              </a:ext>
            </a:extLst>
          </p:cNvPr>
          <p:cNvSpPr>
            <a:spLocks noGrp="1"/>
          </p:cNvSpPr>
          <p:nvPr>
            <p:ph type="body" sz="quarter" idx="14"/>
          </p:nvPr>
        </p:nvSpPr>
        <p:spPr>
          <a:xfrm>
            <a:off x="7254240" y="4756785"/>
            <a:ext cx="1920240" cy="1005840"/>
          </a:xfrm>
          <a:noFill/>
        </p:spPr>
        <p:txBody>
          <a:bodyPr lIns="91440" tIns="91440" rIns="91440" bIns="91440" anchor="t" anchorCtr="0">
            <a:noAutofit/>
          </a:bodyPr>
          <a:lstStyle>
            <a:lvl1pPr>
              <a:defRPr sz="1800">
                <a:solidFill>
                  <a:schemeClr val="bg1"/>
                </a:solidFill>
              </a:defRPr>
            </a:lvl1pPr>
          </a:lstStyle>
          <a:p>
            <a:pPr lvl="0"/>
            <a:r>
              <a:rPr lang="en-US"/>
              <a:t>Click to edit Master text styles</a:t>
            </a:r>
          </a:p>
        </p:txBody>
      </p:sp>
      <p:sp>
        <p:nvSpPr>
          <p:cNvPr id="17" name="Text Placeholder 14">
            <a:extLst>
              <a:ext uri="{FF2B5EF4-FFF2-40B4-BE49-F238E27FC236}">
                <a16:creationId xmlns:a16="http://schemas.microsoft.com/office/drawing/2014/main" id="{AF5CA9DD-10D6-4F6E-8579-C7B982950F42}"/>
              </a:ext>
            </a:extLst>
          </p:cNvPr>
          <p:cNvSpPr>
            <a:spLocks noGrp="1"/>
          </p:cNvSpPr>
          <p:nvPr>
            <p:ph type="body" sz="quarter" idx="15"/>
          </p:nvPr>
        </p:nvSpPr>
        <p:spPr>
          <a:xfrm>
            <a:off x="9906000" y="4754880"/>
            <a:ext cx="1920240" cy="1005840"/>
          </a:xfrm>
          <a:noFill/>
        </p:spPr>
        <p:txBody>
          <a:bodyPr lIns="91440" tIns="91440" rIns="91440" bIns="91440" anchor="t" anchorCtr="0">
            <a:noAutofit/>
          </a:bodyPr>
          <a:lstStyle>
            <a:lvl1pPr>
              <a:defRPr sz="1800">
                <a:solidFill>
                  <a:schemeClr val="bg1"/>
                </a:solidFill>
              </a:defRPr>
            </a:lvl1pPr>
          </a:lstStyle>
          <a:p>
            <a:pPr lvl="0"/>
            <a:r>
              <a:rPr lang="en-US"/>
              <a:t>Click to edit Master text styles</a:t>
            </a:r>
          </a:p>
        </p:txBody>
      </p:sp>
      <p:sp>
        <p:nvSpPr>
          <p:cNvPr id="13" name="Shape 42">
            <a:extLst>
              <a:ext uri="{FF2B5EF4-FFF2-40B4-BE49-F238E27FC236}">
                <a16:creationId xmlns:a16="http://schemas.microsoft.com/office/drawing/2014/main" id="{8560DFB1-A002-4DFD-A83D-061323D0CA75}"/>
              </a:ext>
            </a:extLst>
          </p:cNvPr>
          <p:cNvSpPr txBox="1">
            <a:spLocks/>
          </p:cNvSpPr>
          <p:nvPr/>
        </p:nvSpPr>
        <p:spPr>
          <a:xfrm>
            <a:off x="284944" y="6492240"/>
            <a:ext cx="1069848" cy="182880"/>
          </a:xfrm>
          <a:prstGeom prst="rect">
            <a:avLst/>
          </a:prstGeom>
        </p:spPr>
        <p:txBody>
          <a:bodyPr lIns="0" tIns="0" rIns="0" bIns="0" anchor="ctr" anchorCtr="0"/>
          <a:lstStyle>
            <a:defPPr>
              <a:defRPr lang="en-US"/>
            </a:defPPr>
            <a:lvl1pPr marL="0" algn="l" defTabSz="914400" rtl="0" eaLnBrk="1" latinLnBrk="0" hangingPunct="1">
              <a:defRPr sz="1800" kern="1200">
                <a:solidFill>
                  <a:srgbClr val="C1C0BE"/>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i="0" u="none" strike="noStrike" kern="1200" baseline="0" dirty="0">
                <a:solidFill>
                  <a:schemeClr val="accent5"/>
                </a:solidFill>
                <a:latin typeface="+mn-lt"/>
                <a:ea typeface="+mn-ea"/>
                <a:cs typeface="+mn-cs"/>
              </a:rPr>
              <a:t>© 2024 Crowe LLP</a:t>
            </a:r>
          </a:p>
        </p:txBody>
      </p:sp>
    </p:spTree>
    <p:extLst>
      <p:ext uri="{BB962C8B-B14F-4D97-AF65-F5344CB8AC3E}">
        <p14:creationId xmlns:p14="http://schemas.microsoft.com/office/powerpoint/2010/main" val="2263110242"/>
      </p:ext>
    </p:extLst>
  </p:cSld>
  <p:clrMapOvr>
    <a:masterClrMapping/>
  </p:clrMapOvr>
  <p:hf sldNum="0" hdr="0" ftr="0" dt="0"/>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Content &amp; Chart (left)">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2A5E4FE9-CEDE-F34D-924F-EB11B49749A2}"/>
              </a:ext>
            </a:extLst>
          </p:cNvPr>
          <p:cNvSpPr>
            <a:spLocks noGrp="1"/>
          </p:cNvSpPr>
          <p:nvPr>
            <p:ph sz="quarter" idx="10"/>
          </p:nvPr>
        </p:nvSpPr>
        <p:spPr>
          <a:xfrm>
            <a:off x="457200" y="731520"/>
            <a:ext cx="5638800" cy="5486400"/>
          </a:xfrm>
        </p:spPr>
        <p:txBody>
          <a:bodyPr>
            <a:noAutofit/>
          </a:bodyPr>
          <a:lstStyle>
            <a:lvl1pPr>
              <a:defRPr>
                <a:solidFill>
                  <a:schemeClr val="accent5"/>
                </a:solidFill>
              </a:defRPr>
            </a:lvl1pPr>
          </a:lstStyle>
          <a:p>
            <a:pPr lvl="0"/>
            <a:r>
              <a:rPr lang="en-US"/>
              <a:t>Click to edit Master text styles</a:t>
            </a:r>
          </a:p>
        </p:txBody>
      </p:sp>
      <p:sp>
        <p:nvSpPr>
          <p:cNvPr id="9" name="Title 1">
            <a:extLst>
              <a:ext uri="{FF2B5EF4-FFF2-40B4-BE49-F238E27FC236}">
                <a16:creationId xmlns:a16="http://schemas.microsoft.com/office/drawing/2014/main" id="{17192718-0077-4960-9A0E-22FF817B2ED7}"/>
              </a:ext>
            </a:extLst>
          </p:cNvPr>
          <p:cNvSpPr>
            <a:spLocks noGrp="1"/>
          </p:cNvSpPr>
          <p:nvPr>
            <p:ph type="title" hasCustomPrompt="1"/>
          </p:nvPr>
        </p:nvSpPr>
        <p:spPr>
          <a:xfrm>
            <a:off x="6736080" y="731520"/>
            <a:ext cx="4389120" cy="1371600"/>
          </a:xfrm>
        </p:spPr>
        <p:txBody>
          <a:bodyPr lIns="0" anchor="b">
            <a:noAutofit/>
          </a:bodyPr>
          <a:lstStyle>
            <a:lvl1pPr>
              <a:defRPr/>
            </a:lvl1pPr>
          </a:lstStyle>
          <a:p>
            <a:r>
              <a:rPr lang="en-US"/>
              <a:t>Click to edit master title style</a:t>
            </a:r>
          </a:p>
        </p:txBody>
      </p:sp>
      <p:sp>
        <p:nvSpPr>
          <p:cNvPr id="10" name="Text Placeholder 11">
            <a:extLst>
              <a:ext uri="{FF2B5EF4-FFF2-40B4-BE49-F238E27FC236}">
                <a16:creationId xmlns:a16="http://schemas.microsoft.com/office/drawing/2014/main" id="{1AA89BF6-12FC-4902-8C25-41194DF38744}"/>
              </a:ext>
            </a:extLst>
          </p:cNvPr>
          <p:cNvSpPr>
            <a:spLocks noGrp="1"/>
          </p:cNvSpPr>
          <p:nvPr>
            <p:ph type="body" sz="quarter" idx="11"/>
          </p:nvPr>
        </p:nvSpPr>
        <p:spPr>
          <a:xfrm>
            <a:off x="6736080" y="2926080"/>
            <a:ext cx="4389120" cy="3291840"/>
          </a:xfrm>
        </p:spPr>
        <p:txBody>
          <a:bodyPr lIns="0">
            <a:noAutofit/>
          </a:bodyPr>
          <a:lstStyle>
            <a:lvl1pPr>
              <a:lnSpc>
                <a:spcPct val="90000"/>
              </a:lnSpc>
              <a:defRPr sz="2000" spc="0">
                <a:solidFill>
                  <a:schemeClr val="accent5"/>
                </a:solidFill>
              </a:defRPr>
            </a:lvl1pPr>
            <a:lvl2pPr>
              <a:lnSpc>
                <a:spcPct val="90000"/>
              </a:lnSpc>
              <a:defRPr sz="1800" spc="0">
                <a:solidFill>
                  <a:schemeClr val="accent5"/>
                </a:solidFill>
              </a:defRPr>
            </a:lvl2pPr>
            <a:lvl3pPr>
              <a:lnSpc>
                <a:spcPct val="90000"/>
              </a:lnSpc>
              <a:defRPr sz="1600" spc="0">
                <a:solidFill>
                  <a:schemeClr val="accent5"/>
                </a:solidFill>
              </a:defRPr>
            </a:lvl3pPr>
            <a:lvl4pPr>
              <a:lnSpc>
                <a:spcPct val="90000"/>
              </a:lnSpc>
              <a:defRPr sz="1400" spc="0">
                <a:solidFill>
                  <a:schemeClr val="accent5"/>
                </a:solidFill>
              </a:defRPr>
            </a:lvl4pPr>
            <a:lvl5pPr>
              <a:lnSpc>
                <a:spcPct val="90000"/>
              </a:lnSpc>
              <a:defRPr sz="1200" spc="0">
                <a:solidFill>
                  <a:schemeClr val="accent5"/>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11">
            <a:extLst>
              <a:ext uri="{FF2B5EF4-FFF2-40B4-BE49-F238E27FC236}">
                <a16:creationId xmlns:a16="http://schemas.microsoft.com/office/drawing/2014/main" id="{1DF240C3-6B7B-42C9-A5C3-E0195EB05A05}"/>
              </a:ext>
            </a:extLst>
          </p:cNvPr>
          <p:cNvSpPr>
            <a:spLocks noGrp="1"/>
          </p:cNvSpPr>
          <p:nvPr>
            <p:ph type="body" sz="quarter" idx="12" hasCustomPrompt="1"/>
          </p:nvPr>
        </p:nvSpPr>
        <p:spPr>
          <a:xfrm>
            <a:off x="6736080" y="2194560"/>
            <a:ext cx="4389120" cy="640080"/>
          </a:xfrm>
        </p:spPr>
        <p:txBody>
          <a:bodyPr lIns="0" anchor="t">
            <a:noAutofit/>
          </a:bodyPr>
          <a:lstStyle>
            <a:lvl1pPr marL="0" indent="0">
              <a:lnSpc>
                <a:spcPct val="100000"/>
              </a:lnSpc>
              <a:buNone/>
              <a:defRPr sz="1400" spc="200" baseline="0">
                <a:solidFill>
                  <a:schemeClr val="accent5"/>
                </a:solidFill>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a:t>SUBTITLE HERE</a:t>
            </a:r>
          </a:p>
        </p:txBody>
      </p:sp>
    </p:spTree>
    <p:extLst>
      <p:ext uri="{BB962C8B-B14F-4D97-AF65-F5344CB8AC3E}">
        <p14:creationId xmlns:p14="http://schemas.microsoft.com/office/powerpoint/2010/main" val="193335769"/>
      </p:ext>
    </p:extLst>
  </p:cSld>
  <p:clrMapOvr>
    <a:masterClrMapping/>
  </p:clrMapOvr>
  <p:hf sldNum="0" hdr="0" ftr="0" dt="0"/>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cSld name="Content &amp; Image (Right)">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6096000" y="0"/>
            <a:ext cx="6096000" cy="6858000"/>
          </a:xfrm>
          <a:solidFill>
            <a:schemeClr val="bg1">
              <a:lumMod val="95000"/>
            </a:schemeClr>
          </a:solidFill>
        </p:spPr>
        <p:txBody>
          <a:bodyPr anchor="ctr">
            <a:noAutofit/>
          </a:bodyPr>
          <a:lstStyle>
            <a:lvl1pPr marL="0" indent="0" algn="ctr">
              <a:buNone/>
              <a:defRPr sz="1400"/>
            </a:lvl1pPr>
          </a:lstStyle>
          <a:p>
            <a:r>
              <a:rPr lang="en-US" dirty="0"/>
              <a:t>Click icon to add picture</a:t>
            </a:r>
          </a:p>
        </p:txBody>
      </p:sp>
      <p:sp>
        <p:nvSpPr>
          <p:cNvPr id="10" name="Title 1">
            <a:extLst>
              <a:ext uri="{FF2B5EF4-FFF2-40B4-BE49-F238E27FC236}">
                <a16:creationId xmlns:a16="http://schemas.microsoft.com/office/drawing/2014/main" id="{95B2C2DA-ADF3-D44B-8824-9B44E01F747F}"/>
              </a:ext>
            </a:extLst>
          </p:cNvPr>
          <p:cNvSpPr>
            <a:spLocks noGrp="1"/>
          </p:cNvSpPr>
          <p:nvPr>
            <p:ph type="title" hasCustomPrompt="1"/>
          </p:nvPr>
        </p:nvSpPr>
        <p:spPr>
          <a:xfrm>
            <a:off x="1066800" y="731520"/>
            <a:ext cx="4389120" cy="1371600"/>
          </a:xfrm>
        </p:spPr>
        <p:txBody>
          <a:bodyPr lIns="0" anchor="b">
            <a:noAutofit/>
          </a:bodyPr>
          <a:lstStyle>
            <a:lvl1pPr>
              <a:defRPr/>
            </a:lvl1pPr>
          </a:lstStyle>
          <a:p>
            <a:r>
              <a:rPr lang="en-US"/>
              <a:t>Click to edit master title</a:t>
            </a:r>
          </a:p>
        </p:txBody>
      </p:sp>
      <p:sp>
        <p:nvSpPr>
          <p:cNvPr id="12" name="Text Placeholder 11">
            <a:extLst>
              <a:ext uri="{FF2B5EF4-FFF2-40B4-BE49-F238E27FC236}">
                <a16:creationId xmlns:a16="http://schemas.microsoft.com/office/drawing/2014/main" id="{DA80A15A-88F2-2144-8707-F31DD26C52BD}"/>
              </a:ext>
            </a:extLst>
          </p:cNvPr>
          <p:cNvSpPr>
            <a:spLocks noGrp="1"/>
          </p:cNvSpPr>
          <p:nvPr>
            <p:ph type="body" sz="quarter" idx="11"/>
          </p:nvPr>
        </p:nvSpPr>
        <p:spPr>
          <a:xfrm>
            <a:off x="1066800" y="2926079"/>
            <a:ext cx="4389120" cy="3291840"/>
          </a:xfrm>
        </p:spPr>
        <p:txBody>
          <a:bodyPr lIns="0">
            <a:noAutofit/>
          </a:bodyPr>
          <a:lstStyle>
            <a:lvl1pPr>
              <a:lnSpc>
                <a:spcPct val="90000"/>
              </a:lnSpc>
              <a:defRPr sz="2000" spc="0">
                <a:solidFill>
                  <a:schemeClr val="accent5"/>
                </a:solidFill>
              </a:defRPr>
            </a:lvl1pPr>
            <a:lvl2pPr>
              <a:lnSpc>
                <a:spcPct val="90000"/>
              </a:lnSpc>
              <a:defRPr sz="1800" spc="0">
                <a:solidFill>
                  <a:schemeClr val="accent5"/>
                </a:solidFill>
              </a:defRPr>
            </a:lvl2pPr>
            <a:lvl3pPr>
              <a:lnSpc>
                <a:spcPct val="90000"/>
              </a:lnSpc>
              <a:defRPr sz="1600" spc="0">
                <a:solidFill>
                  <a:schemeClr val="accent5"/>
                </a:solidFill>
              </a:defRPr>
            </a:lvl3pPr>
            <a:lvl4pPr>
              <a:lnSpc>
                <a:spcPct val="90000"/>
              </a:lnSpc>
              <a:defRPr sz="1400" spc="0">
                <a:solidFill>
                  <a:schemeClr val="accent5"/>
                </a:solidFill>
              </a:defRPr>
            </a:lvl4pPr>
            <a:lvl5pPr>
              <a:lnSpc>
                <a:spcPct val="90000"/>
              </a:lnSpc>
              <a:defRPr sz="1200" spc="0">
                <a:solidFill>
                  <a:schemeClr val="accent5"/>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Text Placeholder 11">
            <a:extLst>
              <a:ext uri="{FF2B5EF4-FFF2-40B4-BE49-F238E27FC236}">
                <a16:creationId xmlns:a16="http://schemas.microsoft.com/office/drawing/2014/main" id="{6CAA743B-32D9-CE44-9E46-D38DB57EFACE}"/>
              </a:ext>
            </a:extLst>
          </p:cNvPr>
          <p:cNvSpPr>
            <a:spLocks noGrp="1"/>
          </p:cNvSpPr>
          <p:nvPr>
            <p:ph type="body" sz="quarter" idx="12" hasCustomPrompt="1"/>
          </p:nvPr>
        </p:nvSpPr>
        <p:spPr>
          <a:xfrm>
            <a:off x="1066800" y="2194559"/>
            <a:ext cx="4389120" cy="640080"/>
          </a:xfrm>
        </p:spPr>
        <p:txBody>
          <a:bodyPr lIns="0" anchor="t">
            <a:noAutofit/>
          </a:bodyPr>
          <a:lstStyle>
            <a:lvl1pPr marL="0" indent="0">
              <a:lnSpc>
                <a:spcPct val="100000"/>
              </a:lnSpc>
              <a:buNone/>
              <a:defRPr sz="1400" spc="200" baseline="0">
                <a:solidFill>
                  <a:schemeClr val="accent5"/>
                </a:solidFill>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a:t>SUBTITLE HERE</a:t>
            </a:r>
          </a:p>
        </p:txBody>
      </p:sp>
      <p:sp>
        <p:nvSpPr>
          <p:cNvPr id="7" name="Shape 42">
            <a:extLst>
              <a:ext uri="{FF2B5EF4-FFF2-40B4-BE49-F238E27FC236}">
                <a16:creationId xmlns:a16="http://schemas.microsoft.com/office/drawing/2014/main" id="{7B685835-3BE1-4CD0-8A9B-92875184CD58}"/>
              </a:ext>
            </a:extLst>
          </p:cNvPr>
          <p:cNvSpPr txBox="1">
            <a:spLocks/>
          </p:cNvSpPr>
          <p:nvPr/>
        </p:nvSpPr>
        <p:spPr>
          <a:xfrm>
            <a:off x="284944" y="6492240"/>
            <a:ext cx="1069848" cy="182880"/>
          </a:xfrm>
          <a:prstGeom prst="rect">
            <a:avLst/>
          </a:prstGeom>
        </p:spPr>
        <p:txBody>
          <a:bodyPr lIns="0" tIns="0" rIns="0" bIns="0" anchor="ctr" anchorCtr="0"/>
          <a:lstStyle>
            <a:defPPr>
              <a:defRPr lang="en-US"/>
            </a:defPPr>
            <a:lvl1pPr marL="0" algn="l" defTabSz="914400" rtl="0" eaLnBrk="1" latinLnBrk="0" hangingPunct="1">
              <a:defRPr sz="1800" kern="1200">
                <a:solidFill>
                  <a:srgbClr val="C1C0BE"/>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i="0" u="none" strike="noStrike" kern="1200" baseline="0" dirty="0">
                <a:solidFill>
                  <a:schemeClr val="accent5"/>
                </a:solidFill>
                <a:latin typeface="+mn-lt"/>
                <a:ea typeface="+mn-ea"/>
                <a:cs typeface="+mn-cs"/>
              </a:rPr>
              <a:t>© 2024 Crowe LLP</a:t>
            </a:r>
          </a:p>
        </p:txBody>
      </p:sp>
    </p:spTree>
    <p:extLst>
      <p:ext uri="{BB962C8B-B14F-4D97-AF65-F5344CB8AC3E}">
        <p14:creationId xmlns:p14="http://schemas.microsoft.com/office/powerpoint/2010/main" val="1983772445"/>
      </p:ext>
    </p:extLst>
  </p:cSld>
  <p:clrMapOvr>
    <a:masterClrMapping/>
  </p:clrMapOvr>
  <p:hf sldNum="0" hdr="0" ftr="0" dt="0"/>
  <p:extLst>
    <p:ext uri="{DCECCB84-F9BA-43D5-87BE-67443E8EF086}">
      <p15:sldGuideLst xmlns:p15="http://schemas.microsoft.com/office/powerpoint/2012/main">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Content &amp; Image (Left)">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6096000" cy="6858000"/>
          </a:xfrm>
          <a:solidFill>
            <a:schemeClr val="bg1">
              <a:lumMod val="95000"/>
            </a:schemeClr>
          </a:solidFill>
        </p:spPr>
        <p:txBody>
          <a:bodyPr anchor="ctr">
            <a:noAutofit/>
          </a:bodyPr>
          <a:lstStyle>
            <a:lvl1pPr marL="0" indent="0" algn="ctr">
              <a:buNone/>
              <a:defRPr sz="1400"/>
            </a:lvl1pPr>
          </a:lstStyle>
          <a:p>
            <a:r>
              <a:rPr lang="en-US" dirty="0"/>
              <a:t>Click icon to add picture</a:t>
            </a:r>
          </a:p>
        </p:txBody>
      </p:sp>
      <p:sp>
        <p:nvSpPr>
          <p:cNvPr id="4" name="Title 1">
            <a:extLst>
              <a:ext uri="{FF2B5EF4-FFF2-40B4-BE49-F238E27FC236}">
                <a16:creationId xmlns:a16="http://schemas.microsoft.com/office/drawing/2014/main" id="{3FA96FEF-0EFD-4EB6-9F3F-1F7B36E3FAB0}"/>
              </a:ext>
            </a:extLst>
          </p:cNvPr>
          <p:cNvSpPr>
            <a:spLocks noGrp="1"/>
          </p:cNvSpPr>
          <p:nvPr>
            <p:ph type="title" hasCustomPrompt="1"/>
          </p:nvPr>
        </p:nvSpPr>
        <p:spPr>
          <a:xfrm>
            <a:off x="6736080" y="731520"/>
            <a:ext cx="4389120" cy="1371600"/>
          </a:xfrm>
        </p:spPr>
        <p:txBody>
          <a:bodyPr lIns="0" anchor="b">
            <a:noAutofit/>
          </a:bodyPr>
          <a:lstStyle>
            <a:lvl1pPr>
              <a:defRPr/>
            </a:lvl1pPr>
          </a:lstStyle>
          <a:p>
            <a:r>
              <a:rPr lang="en-US"/>
              <a:t>Click to edit master title style</a:t>
            </a:r>
          </a:p>
        </p:txBody>
      </p:sp>
      <p:sp>
        <p:nvSpPr>
          <p:cNvPr id="5" name="Text Placeholder 11">
            <a:extLst>
              <a:ext uri="{FF2B5EF4-FFF2-40B4-BE49-F238E27FC236}">
                <a16:creationId xmlns:a16="http://schemas.microsoft.com/office/drawing/2014/main" id="{827E933D-EDB9-4794-B637-98ABB1AF07F3}"/>
              </a:ext>
            </a:extLst>
          </p:cNvPr>
          <p:cNvSpPr>
            <a:spLocks noGrp="1"/>
          </p:cNvSpPr>
          <p:nvPr>
            <p:ph type="body" sz="quarter" idx="11"/>
          </p:nvPr>
        </p:nvSpPr>
        <p:spPr>
          <a:xfrm>
            <a:off x="6736080" y="2926079"/>
            <a:ext cx="4389120" cy="3291840"/>
          </a:xfrm>
        </p:spPr>
        <p:txBody>
          <a:bodyPr lIns="0">
            <a:noAutofit/>
          </a:bodyPr>
          <a:lstStyle>
            <a:lvl1pPr>
              <a:lnSpc>
                <a:spcPct val="90000"/>
              </a:lnSpc>
              <a:defRPr sz="2000" spc="0">
                <a:solidFill>
                  <a:schemeClr val="accent5"/>
                </a:solidFill>
              </a:defRPr>
            </a:lvl1pPr>
            <a:lvl2pPr>
              <a:lnSpc>
                <a:spcPct val="90000"/>
              </a:lnSpc>
              <a:defRPr sz="1800" spc="0">
                <a:solidFill>
                  <a:schemeClr val="accent5"/>
                </a:solidFill>
              </a:defRPr>
            </a:lvl2pPr>
            <a:lvl3pPr>
              <a:lnSpc>
                <a:spcPct val="90000"/>
              </a:lnSpc>
              <a:defRPr sz="1600" spc="0">
                <a:solidFill>
                  <a:schemeClr val="accent5"/>
                </a:solidFill>
              </a:defRPr>
            </a:lvl3pPr>
            <a:lvl4pPr>
              <a:lnSpc>
                <a:spcPct val="90000"/>
              </a:lnSpc>
              <a:defRPr sz="1400" spc="0">
                <a:solidFill>
                  <a:schemeClr val="accent5"/>
                </a:solidFill>
              </a:defRPr>
            </a:lvl4pPr>
            <a:lvl5pPr>
              <a:lnSpc>
                <a:spcPct val="90000"/>
              </a:lnSpc>
              <a:defRPr sz="1200" spc="0">
                <a:solidFill>
                  <a:schemeClr val="accent5"/>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ext Placeholder 11">
            <a:extLst>
              <a:ext uri="{FF2B5EF4-FFF2-40B4-BE49-F238E27FC236}">
                <a16:creationId xmlns:a16="http://schemas.microsoft.com/office/drawing/2014/main" id="{E6886F19-BB1E-40C4-860B-8D2B792A5E08}"/>
              </a:ext>
            </a:extLst>
          </p:cNvPr>
          <p:cNvSpPr>
            <a:spLocks noGrp="1"/>
          </p:cNvSpPr>
          <p:nvPr>
            <p:ph type="body" sz="quarter" idx="12" hasCustomPrompt="1"/>
          </p:nvPr>
        </p:nvSpPr>
        <p:spPr>
          <a:xfrm>
            <a:off x="6736080" y="2194559"/>
            <a:ext cx="4389120" cy="640080"/>
          </a:xfrm>
        </p:spPr>
        <p:txBody>
          <a:bodyPr lIns="0" anchor="t">
            <a:noAutofit/>
          </a:bodyPr>
          <a:lstStyle>
            <a:lvl1pPr marL="0" indent="0">
              <a:lnSpc>
                <a:spcPct val="100000"/>
              </a:lnSpc>
              <a:buNone/>
              <a:defRPr sz="1400" spc="200" baseline="0">
                <a:solidFill>
                  <a:schemeClr val="accent5"/>
                </a:solidFill>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a:t>SUBTITLE HERE</a:t>
            </a:r>
          </a:p>
        </p:txBody>
      </p:sp>
      <p:pic>
        <p:nvPicPr>
          <p:cNvPr id="7" name="Picture 6">
            <a:extLst>
              <a:ext uri="{FF2B5EF4-FFF2-40B4-BE49-F238E27FC236}">
                <a16:creationId xmlns:a16="http://schemas.microsoft.com/office/drawing/2014/main" id="{1DBF1D39-BFF0-4C1A-B6E9-4025FD199115}"/>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1487150" y="6128453"/>
            <a:ext cx="480288" cy="548640"/>
          </a:xfrm>
          <a:prstGeom prst="rect">
            <a:avLst/>
          </a:prstGeom>
        </p:spPr>
      </p:pic>
    </p:spTree>
    <p:extLst>
      <p:ext uri="{BB962C8B-B14F-4D97-AF65-F5344CB8AC3E}">
        <p14:creationId xmlns:p14="http://schemas.microsoft.com/office/powerpoint/2010/main" val="3958898318"/>
      </p:ext>
    </p:extLst>
  </p:cSld>
  <p:clrMapOvr>
    <a:masterClrMapping/>
  </p:clrMapOvr>
  <p:hf sldNum="0" hdr="0" ftr="0" dt="0"/>
  <p:extLst>
    <p:ext uri="{DCECCB84-F9BA-43D5-87BE-67443E8EF086}">
      <p15:sldGuideLst xmlns:p15="http://schemas.microsoft.com/office/powerpoint/2012/main">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Full Bleed Photo">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a:solidFill>
            <a:schemeClr val="bg1">
              <a:lumMod val="95000"/>
            </a:schemeClr>
          </a:solidFill>
        </p:spPr>
        <p:txBody>
          <a:bodyPr anchor="ctr">
            <a:normAutofit/>
          </a:bodyPr>
          <a:lstStyle>
            <a:lvl1pPr marL="0" indent="0" algn="ctr">
              <a:buNone/>
              <a:defRPr sz="1400"/>
            </a:lvl1pPr>
          </a:lstStyle>
          <a:p>
            <a:r>
              <a:rPr lang="en-US" dirty="0"/>
              <a:t>Click icon to add picture</a:t>
            </a:r>
          </a:p>
        </p:txBody>
      </p:sp>
    </p:spTree>
    <p:extLst>
      <p:ext uri="{BB962C8B-B14F-4D97-AF65-F5344CB8AC3E}">
        <p14:creationId xmlns:p14="http://schemas.microsoft.com/office/powerpoint/2010/main" val="1982810663"/>
      </p:ext>
    </p:extLst>
  </p:cSld>
  <p:clrMapOvr>
    <a:masterClrMapping/>
  </p:clrMapOvr>
  <p:hf sldNum="0"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52683271"/>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ntact Info">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4E9F2B05-A519-445B-B109-B3FD5801FFF2}"/>
              </a:ext>
            </a:extLst>
          </p:cNvPr>
          <p:cNvSpPr txBox="1"/>
          <p:nvPr/>
        </p:nvSpPr>
        <p:spPr>
          <a:xfrm>
            <a:off x="1" y="4571997"/>
            <a:ext cx="12191998" cy="2286003"/>
          </a:xfrm>
          <a:prstGeom prst="rect">
            <a:avLst/>
          </a:prstGeom>
          <a:solidFill>
            <a:schemeClr val="bg1"/>
          </a:solidFill>
        </p:spPr>
        <p:txBody>
          <a:bodyPr wrap="square" lIns="457200" tIns="0" rIns="0" bIns="0" rtlCol="0" anchor="ctr" anchorCtr="0">
            <a:noAutofit/>
          </a:bodyPr>
          <a:lstStyle/>
          <a:p>
            <a:pPr>
              <a:lnSpc>
                <a:spcPct val="90000"/>
              </a:lnSpc>
            </a:pPr>
            <a:r>
              <a:rPr lang="en-US" sz="4400" b="1" spc="-70" baseline="0" dirty="0">
                <a:solidFill>
                  <a:schemeClr val="accent1"/>
                </a:solidFill>
              </a:rPr>
              <a:t>LEARN</a:t>
            </a:r>
            <a:br>
              <a:rPr lang="en-US" sz="4400" b="1" spc="-70" baseline="0" dirty="0">
                <a:solidFill>
                  <a:schemeClr val="accent1"/>
                </a:solidFill>
              </a:rPr>
            </a:br>
            <a:r>
              <a:rPr lang="en-US" sz="4400" b="1" spc="-70" baseline="0" dirty="0">
                <a:solidFill>
                  <a:schemeClr val="accent1"/>
                </a:solidFill>
              </a:rPr>
              <a:t>MORE</a:t>
            </a:r>
          </a:p>
        </p:txBody>
      </p:sp>
      <p:sp>
        <p:nvSpPr>
          <p:cNvPr id="5" name="Picture Placeholder 2">
            <a:extLst>
              <a:ext uri="{FF2B5EF4-FFF2-40B4-BE49-F238E27FC236}">
                <a16:creationId xmlns:a16="http://schemas.microsoft.com/office/drawing/2014/main" id="{C2A1D746-70C2-4B0A-9107-ACA83B8F32C6}"/>
              </a:ext>
            </a:extLst>
          </p:cNvPr>
          <p:cNvSpPr>
            <a:spLocks noGrp="1"/>
          </p:cNvSpPr>
          <p:nvPr>
            <p:ph type="pic" sz="quarter" idx="10"/>
          </p:nvPr>
        </p:nvSpPr>
        <p:spPr>
          <a:xfrm>
            <a:off x="0" y="-1"/>
            <a:ext cx="12191999" cy="4572001"/>
          </a:xfrm>
          <a:solidFill>
            <a:schemeClr val="bg1">
              <a:lumMod val="95000"/>
            </a:schemeClr>
          </a:solidFill>
        </p:spPr>
        <p:txBody>
          <a:bodyPr anchor="t" anchorCtr="0">
            <a:noAutofit/>
          </a:bodyPr>
          <a:lstStyle>
            <a:lvl1pPr marL="0" indent="0" algn="ctr">
              <a:buNone/>
              <a:defRPr sz="1400"/>
            </a:lvl1pPr>
          </a:lstStyle>
          <a:p>
            <a:r>
              <a:rPr lang="en-US" dirty="0"/>
              <a:t>Click icon to add picture</a:t>
            </a:r>
          </a:p>
        </p:txBody>
      </p:sp>
      <p:sp>
        <p:nvSpPr>
          <p:cNvPr id="3" name="Text Placeholder 2">
            <a:extLst>
              <a:ext uri="{FF2B5EF4-FFF2-40B4-BE49-F238E27FC236}">
                <a16:creationId xmlns:a16="http://schemas.microsoft.com/office/drawing/2014/main" id="{6D5A4703-25BD-43C3-80E8-6F49417481C8}"/>
              </a:ext>
            </a:extLst>
          </p:cNvPr>
          <p:cNvSpPr>
            <a:spLocks noGrp="1"/>
          </p:cNvSpPr>
          <p:nvPr>
            <p:ph type="body" sz="quarter" idx="15" hasCustomPrompt="1"/>
          </p:nvPr>
        </p:nvSpPr>
        <p:spPr>
          <a:xfrm>
            <a:off x="6492239" y="4571999"/>
            <a:ext cx="2651760" cy="2286000"/>
          </a:xfrm>
        </p:spPr>
        <p:txBody>
          <a:bodyPr tIns="0" numCol="1" anchor="ctr" anchorCtr="0">
            <a:noAutofit/>
          </a:bodyPr>
          <a:lstStyle>
            <a:lvl1pPr>
              <a:lnSpc>
                <a:spcPct val="100000"/>
              </a:lnSpc>
              <a:spcBef>
                <a:spcPts val="0"/>
              </a:spcBef>
              <a:spcAft>
                <a:spcPts val="0"/>
              </a:spcAft>
              <a:defRPr sz="1600"/>
            </a:lvl1pPr>
          </a:lstStyle>
          <a:p>
            <a:pPr lvl="0"/>
            <a:r>
              <a:rPr lang="en-US"/>
              <a:t>John Smith</a:t>
            </a:r>
          </a:p>
          <a:p>
            <a:pPr lvl="0"/>
            <a:r>
              <a:rPr lang="en-US"/>
              <a:t>Title</a:t>
            </a:r>
          </a:p>
          <a:p>
            <a:pPr lvl="0"/>
            <a:r>
              <a:rPr lang="en-US"/>
              <a:t>+1 234 567 8910</a:t>
            </a:r>
          </a:p>
          <a:p>
            <a:pPr lvl="0"/>
            <a:r>
              <a:rPr lang="en-US"/>
              <a:t>john.smith@crowe.com</a:t>
            </a:r>
          </a:p>
        </p:txBody>
      </p:sp>
      <p:sp>
        <p:nvSpPr>
          <p:cNvPr id="9" name="Text Placeholder 2">
            <a:extLst>
              <a:ext uri="{FF2B5EF4-FFF2-40B4-BE49-F238E27FC236}">
                <a16:creationId xmlns:a16="http://schemas.microsoft.com/office/drawing/2014/main" id="{4ACACA69-04B8-4349-A062-D62BB5A50F4D}"/>
              </a:ext>
            </a:extLst>
          </p:cNvPr>
          <p:cNvSpPr>
            <a:spLocks noGrp="1"/>
          </p:cNvSpPr>
          <p:nvPr>
            <p:ph type="body" sz="quarter" idx="16" hasCustomPrompt="1"/>
          </p:nvPr>
        </p:nvSpPr>
        <p:spPr>
          <a:xfrm>
            <a:off x="9540239" y="4572000"/>
            <a:ext cx="2651760" cy="2286000"/>
          </a:xfrm>
        </p:spPr>
        <p:txBody>
          <a:bodyPr tIns="0" numCol="1" anchor="ctr" anchorCtr="0">
            <a:noAutofit/>
          </a:bodyPr>
          <a:lstStyle>
            <a:lvl1pPr>
              <a:lnSpc>
                <a:spcPct val="100000"/>
              </a:lnSpc>
              <a:spcBef>
                <a:spcPts val="0"/>
              </a:spcBef>
              <a:spcAft>
                <a:spcPts val="0"/>
              </a:spcAft>
              <a:defRPr sz="1600"/>
            </a:lvl1pPr>
          </a:lstStyle>
          <a:p>
            <a:pPr lvl="0"/>
            <a:r>
              <a:rPr lang="en-US"/>
              <a:t>Jane Doe</a:t>
            </a:r>
          </a:p>
          <a:p>
            <a:pPr lvl="0"/>
            <a:r>
              <a:rPr lang="en-US"/>
              <a:t>Title</a:t>
            </a:r>
          </a:p>
          <a:p>
            <a:pPr lvl="0"/>
            <a:r>
              <a:rPr lang="en-US"/>
              <a:t>+1 234 567 8910</a:t>
            </a:r>
          </a:p>
          <a:p>
            <a:pPr lvl="0"/>
            <a:r>
              <a:rPr lang="en-US"/>
              <a:t>jane.doe@crowe.com</a:t>
            </a:r>
          </a:p>
        </p:txBody>
      </p:sp>
      <p:sp>
        <p:nvSpPr>
          <p:cNvPr id="12" name="Text Placeholder 2">
            <a:extLst>
              <a:ext uri="{FF2B5EF4-FFF2-40B4-BE49-F238E27FC236}">
                <a16:creationId xmlns:a16="http://schemas.microsoft.com/office/drawing/2014/main" id="{DA451AE2-E4CA-4C97-9D5C-71860BAA3984}"/>
              </a:ext>
            </a:extLst>
          </p:cNvPr>
          <p:cNvSpPr>
            <a:spLocks noGrp="1"/>
          </p:cNvSpPr>
          <p:nvPr>
            <p:ph type="body" sz="quarter" idx="17" hasCustomPrompt="1"/>
          </p:nvPr>
        </p:nvSpPr>
        <p:spPr>
          <a:xfrm>
            <a:off x="3444240" y="4571997"/>
            <a:ext cx="2651760" cy="2286000"/>
          </a:xfrm>
        </p:spPr>
        <p:txBody>
          <a:bodyPr tIns="0" numCol="1" anchor="ctr" anchorCtr="0">
            <a:noAutofit/>
          </a:bodyPr>
          <a:lstStyle>
            <a:lvl1pPr>
              <a:lnSpc>
                <a:spcPct val="100000"/>
              </a:lnSpc>
              <a:spcBef>
                <a:spcPts val="0"/>
              </a:spcBef>
              <a:spcAft>
                <a:spcPts val="0"/>
              </a:spcAft>
              <a:defRPr sz="1600"/>
            </a:lvl1pPr>
          </a:lstStyle>
          <a:p>
            <a:pPr lvl="0"/>
            <a:r>
              <a:rPr lang="en-US"/>
              <a:t>John Smith</a:t>
            </a:r>
          </a:p>
          <a:p>
            <a:pPr lvl="0"/>
            <a:r>
              <a:rPr lang="en-US"/>
              <a:t>Title</a:t>
            </a:r>
          </a:p>
          <a:p>
            <a:pPr lvl="0"/>
            <a:r>
              <a:rPr lang="en-US"/>
              <a:t>+1 234 567 8910</a:t>
            </a:r>
          </a:p>
          <a:p>
            <a:pPr lvl="0"/>
            <a:r>
              <a:rPr lang="en-US"/>
              <a:t>john.smith@crowe.com</a:t>
            </a:r>
          </a:p>
        </p:txBody>
      </p:sp>
    </p:spTree>
    <p:extLst>
      <p:ext uri="{BB962C8B-B14F-4D97-AF65-F5344CB8AC3E}">
        <p14:creationId xmlns:p14="http://schemas.microsoft.com/office/powerpoint/2010/main" val="3500918557"/>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hank you / Disclaim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87AB9AF-7A45-4DA6-9752-6CD6025BAF91}"/>
              </a:ext>
            </a:extLst>
          </p:cNvPr>
          <p:cNvSpPr/>
          <p:nvPr/>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D9F4B6EF-9F75-4632-B377-9D9603519A37}"/>
              </a:ext>
            </a:extLst>
          </p:cNvPr>
          <p:cNvSpPr/>
          <p:nvPr/>
        </p:nvSpPr>
        <p:spPr>
          <a:xfrm>
            <a:off x="0" y="0"/>
            <a:ext cx="12192000" cy="6858000"/>
          </a:xfrm>
          <a:prstGeom prst="rect">
            <a:avLst/>
          </a:prstGeom>
          <a:gradFill flip="none" rotWithShape="1">
            <a:gsLst>
              <a:gs pos="0">
                <a:schemeClr val="accent1"/>
              </a:gs>
              <a:gs pos="100000">
                <a:srgbClr val="001A3A"/>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83F15C1F-547E-4D39-B705-AC0E1E17F789}"/>
              </a:ext>
            </a:extLst>
          </p:cNvPr>
          <p:cNvSpPr txBox="1"/>
          <p:nvPr/>
        </p:nvSpPr>
        <p:spPr>
          <a:xfrm>
            <a:off x="1066801" y="6335687"/>
            <a:ext cx="10058400" cy="323165"/>
          </a:xfrm>
          <a:prstGeom prst="rect">
            <a:avLst/>
          </a:prstGeom>
          <a:noFill/>
        </p:spPr>
        <p:txBody>
          <a:bodyPr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700" kern="1200" spc="0" baseline="0" dirty="0">
                <a:solidFill>
                  <a:schemeClr val="bg1"/>
                </a:solidFill>
                <a:effectLst/>
                <a:latin typeface="+mn-lt"/>
                <a:ea typeface="+mn-ea"/>
                <a:cs typeface="+mn-cs"/>
              </a:rPr>
              <a:t>The information in this document is not – and is not intended to be – audit, tax, accounting, advisory, risk, performance, consulting, business, financial, investment, legal, or other professional advice. Some firm services may not be available to attest clients. </a:t>
            </a:r>
            <a:br>
              <a:rPr lang="en-US" sz="700" kern="1200" spc="0" baseline="0" dirty="0">
                <a:solidFill>
                  <a:schemeClr val="bg1"/>
                </a:solidFill>
                <a:effectLst/>
                <a:latin typeface="+mn-lt"/>
                <a:ea typeface="+mn-ea"/>
                <a:cs typeface="+mn-cs"/>
              </a:rPr>
            </a:br>
            <a:r>
              <a:rPr lang="en-US" sz="700" kern="1200" spc="0" baseline="0" dirty="0">
                <a:solidFill>
                  <a:schemeClr val="bg1"/>
                </a:solidFill>
                <a:effectLst/>
                <a:latin typeface="+mn-lt"/>
                <a:ea typeface="+mn-ea"/>
                <a:cs typeface="+mn-cs"/>
              </a:rPr>
              <a:t>The information is general in nature, based on existing authorities, and is subject to change. The information is not a substitute for professional advice or services, and you should consult a qualified professional adviser before taking any action based on the </a:t>
            </a:r>
            <a:r>
              <a:rPr lang="en-US" sz="700" kern="1200" spc="-10" baseline="0" dirty="0">
                <a:solidFill>
                  <a:schemeClr val="bg1"/>
                </a:solidFill>
                <a:effectLst/>
                <a:latin typeface="+mn-lt"/>
                <a:ea typeface="+mn-ea"/>
                <a:cs typeface="+mn-cs"/>
              </a:rPr>
              <a:t>information. Crowe is not responsible for any loss incurred by any person who relies on the information discussed in this document. Visit </a:t>
            </a:r>
            <a:r>
              <a:rPr lang="en-US" sz="700" u="sng" kern="1200" spc="-10" baseline="0" dirty="0">
                <a:solidFill>
                  <a:schemeClr val="bg1"/>
                </a:solidFill>
                <a:effectLst/>
                <a:latin typeface="+mn-lt"/>
                <a:ea typeface="+mn-ea"/>
                <a:cs typeface="+mn-cs"/>
                <a:hlinkClick r:id="rId2">
                  <a:extLst>
                    <a:ext uri="{A12FA001-AC4F-418D-AE19-62706E023703}">
                      <ahyp:hlinkClr xmlns:ahyp="http://schemas.microsoft.com/office/drawing/2018/hyperlinkcolor" val="tx"/>
                    </a:ext>
                  </a:extLst>
                </a:hlinkClick>
              </a:rPr>
              <a:t>www.crowe.com/disclosure</a:t>
            </a:r>
            <a:r>
              <a:rPr lang="en-US" sz="700" kern="1200" spc="-10" baseline="0" dirty="0">
                <a:solidFill>
                  <a:schemeClr val="bg1"/>
                </a:solidFill>
                <a:effectLst/>
                <a:latin typeface="+mn-lt"/>
                <a:ea typeface="+mn-ea"/>
                <a:cs typeface="+mn-cs"/>
              </a:rPr>
              <a:t> for more information about Crowe LLP, its subsidiaries, and Crowe Global. © 2024 Crowe LLP.  </a:t>
            </a:r>
          </a:p>
        </p:txBody>
      </p:sp>
      <p:pic>
        <p:nvPicPr>
          <p:cNvPr id="2" name="Picture 1">
            <a:extLst>
              <a:ext uri="{FF2B5EF4-FFF2-40B4-BE49-F238E27FC236}">
                <a16:creationId xmlns:a16="http://schemas.microsoft.com/office/drawing/2014/main" id="{2718D8FC-DBBC-414A-9508-E536E759E93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81400" y="2593181"/>
            <a:ext cx="5029200" cy="1127113"/>
          </a:xfrm>
          <a:prstGeom prst="rect">
            <a:avLst/>
          </a:prstGeom>
        </p:spPr>
      </p:pic>
      <p:sp>
        <p:nvSpPr>
          <p:cNvPr id="6" name="Shape 42">
            <a:extLst>
              <a:ext uri="{FF2B5EF4-FFF2-40B4-BE49-F238E27FC236}">
                <a16:creationId xmlns:a16="http://schemas.microsoft.com/office/drawing/2014/main" id="{A5696EA9-345E-4FD4-A2CB-5EC3F48262C1}"/>
              </a:ext>
            </a:extLst>
          </p:cNvPr>
          <p:cNvSpPr txBox="1">
            <a:spLocks/>
          </p:cNvSpPr>
          <p:nvPr/>
        </p:nvSpPr>
        <p:spPr>
          <a:xfrm>
            <a:off x="1066800" y="5878830"/>
            <a:ext cx="10058399" cy="182880"/>
          </a:xfrm>
          <a:prstGeom prst="rect">
            <a:avLst/>
          </a:prstGeom>
        </p:spPr>
        <p:txBody>
          <a:bodyPr lIns="0" tIns="0" rIns="0" bIns="0" anchor="ctr" anchorCtr="0"/>
          <a:lstStyle>
            <a:defPPr>
              <a:defRPr lang="en-US"/>
            </a:defPPr>
            <a:lvl1pPr marL="0" algn="l" defTabSz="914400" rtl="0" eaLnBrk="1" latinLnBrk="0" hangingPunct="1">
              <a:defRPr sz="1800" kern="1200">
                <a:solidFill>
                  <a:srgbClr val="C1C0BE"/>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bg1"/>
                </a:solidFill>
              </a:rPr>
              <a:t>Internal use only. Confidential and proprietary information – Distribute with permission only.</a:t>
            </a:r>
            <a:endParaRPr lang="en-US" sz="1000" b="0" i="0" u="none" strike="noStrike" kern="1200" baseline="0" dirty="0">
              <a:solidFill>
                <a:schemeClr val="bg1"/>
              </a:solidFill>
              <a:latin typeface="+mn-lt"/>
              <a:ea typeface="+mn-ea"/>
              <a:cs typeface="+mn-cs"/>
            </a:endParaRPr>
          </a:p>
        </p:txBody>
      </p:sp>
    </p:spTree>
    <p:extLst>
      <p:ext uri="{BB962C8B-B14F-4D97-AF65-F5344CB8AC3E}">
        <p14:creationId xmlns:p14="http://schemas.microsoft.com/office/powerpoint/2010/main" val="3134136452"/>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le Slide - long title">
    <p:spTree>
      <p:nvGrpSpPr>
        <p:cNvPr id="1" name=""/>
        <p:cNvGrpSpPr/>
        <p:nvPr/>
      </p:nvGrpSpPr>
      <p:grpSpPr>
        <a:xfrm>
          <a:off x="0" y="0"/>
          <a:ext cx="0" cy="0"/>
          <a:chOff x="0" y="0"/>
          <a:chExt cx="0" cy="0"/>
        </a:xfrm>
      </p:grpSpPr>
      <p:sp>
        <p:nvSpPr>
          <p:cNvPr id="11" name="Picture Placeholder 2">
            <a:extLst>
              <a:ext uri="{FF2B5EF4-FFF2-40B4-BE49-F238E27FC236}">
                <a16:creationId xmlns:a16="http://schemas.microsoft.com/office/drawing/2014/main" id="{8A5DD6CB-2D82-4DC6-9660-4D065CF9F600}"/>
              </a:ext>
            </a:extLst>
          </p:cNvPr>
          <p:cNvSpPr>
            <a:spLocks noGrp="1"/>
          </p:cNvSpPr>
          <p:nvPr>
            <p:ph type="pic" sz="quarter" idx="10"/>
          </p:nvPr>
        </p:nvSpPr>
        <p:spPr>
          <a:xfrm>
            <a:off x="0" y="0"/>
            <a:ext cx="12191999" cy="5791200"/>
          </a:xfrm>
          <a:solidFill>
            <a:schemeClr val="bg1">
              <a:lumMod val="95000"/>
            </a:schemeClr>
          </a:solidFill>
        </p:spPr>
        <p:txBody>
          <a:bodyPr anchor="t" anchorCtr="0">
            <a:normAutofit/>
          </a:bodyPr>
          <a:lstStyle>
            <a:lvl1pPr marL="0" indent="0" algn="ctr">
              <a:buNone/>
              <a:defRPr sz="1400"/>
            </a:lvl1pPr>
          </a:lstStyle>
          <a:p>
            <a:r>
              <a:rPr lang="en-US" dirty="0"/>
              <a:t>Click icon to add picture</a:t>
            </a:r>
          </a:p>
        </p:txBody>
      </p:sp>
      <p:sp>
        <p:nvSpPr>
          <p:cNvPr id="3" name="Rectangle 2">
            <a:extLst>
              <a:ext uri="{FF2B5EF4-FFF2-40B4-BE49-F238E27FC236}">
                <a16:creationId xmlns:a16="http://schemas.microsoft.com/office/drawing/2014/main" id="{65F434C6-9D56-4782-B97E-3EA5EADD0EB4}"/>
              </a:ext>
            </a:extLst>
          </p:cNvPr>
          <p:cNvSpPr/>
          <p:nvPr/>
        </p:nvSpPr>
        <p:spPr>
          <a:xfrm>
            <a:off x="0" y="5791201"/>
            <a:ext cx="12192000" cy="8174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1">
            <a:extLst>
              <a:ext uri="{FF2B5EF4-FFF2-40B4-BE49-F238E27FC236}">
                <a16:creationId xmlns:a16="http://schemas.microsoft.com/office/drawing/2014/main" id="{AA99C074-A230-B944-8FEA-870A76765C60}"/>
              </a:ext>
            </a:extLst>
          </p:cNvPr>
          <p:cNvSpPr>
            <a:spLocks noGrp="1"/>
          </p:cNvSpPr>
          <p:nvPr>
            <p:ph type="title" hasCustomPrompt="1"/>
          </p:nvPr>
        </p:nvSpPr>
        <p:spPr>
          <a:xfrm>
            <a:off x="0" y="3789575"/>
            <a:ext cx="7836408" cy="2729645"/>
          </a:xfrm>
          <a:solidFill>
            <a:schemeClr val="bg2"/>
          </a:solidFill>
        </p:spPr>
        <p:txBody>
          <a:bodyPr wrap="square" lIns="457200" tIns="274320" rIns="274320" bIns="1005840" anchor="t" anchorCtr="0">
            <a:normAutofit/>
          </a:bodyPr>
          <a:lstStyle>
            <a:lvl1pPr>
              <a:lnSpc>
                <a:spcPct val="80000"/>
              </a:lnSpc>
              <a:defRPr sz="3600"/>
            </a:lvl1pPr>
          </a:lstStyle>
          <a:p>
            <a:r>
              <a:rPr lang="en-US"/>
              <a:t>Use this slide for course names that are longer in nature and might need overflow room. Feel free to adjust the box or text size as well.</a:t>
            </a:r>
          </a:p>
        </p:txBody>
      </p:sp>
      <p:pic>
        <p:nvPicPr>
          <p:cNvPr id="5" name="Picture 4">
            <a:extLst>
              <a:ext uri="{FF2B5EF4-FFF2-40B4-BE49-F238E27FC236}">
                <a16:creationId xmlns:a16="http://schemas.microsoft.com/office/drawing/2014/main" id="{A79295DD-3921-4ECC-8ECE-A4636FB438AA}"/>
              </a:ext>
            </a:extLst>
          </p:cNvPr>
          <p:cNvPicPr>
            <a:picLocks noChangeAspect="1"/>
          </p:cNvPicPr>
          <p:nvPr/>
        </p:nvPicPr>
        <p:blipFill>
          <a:blip r:embed="rId2" cstate="email">
            <a:extLst>
              <a:ext uri="{28A0092B-C50C-407E-A947-70E740481C1C}">
                <a14:useLocalDpi xmlns:a14="http://schemas.microsoft.com/office/drawing/2010/main"/>
              </a:ext>
            </a:extLst>
          </a:blip>
          <a:srcRect/>
          <a:stretch/>
        </p:blipFill>
        <p:spPr>
          <a:xfrm>
            <a:off x="8682719" y="5971811"/>
            <a:ext cx="3052083" cy="728019"/>
          </a:xfrm>
          <a:prstGeom prst="rect">
            <a:avLst/>
          </a:prstGeom>
        </p:spPr>
      </p:pic>
      <p:sp>
        <p:nvSpPr>
          <p:cNvPr id="13" name="Text Placeholder 12">
            <a:extLst>
              <a:ext uri="{FF2B5EF4-FFF2-40B4-BE49-F238E27FC236}">
                <a16:creationId xmlns:a16="http://schemas.microsoft.com/office/drawing/2014/main" id="{1221857D-ECFA-4D4D-91DF-E36500791501}"/>
              </a:ext>
            </a:extLst>
          </p:cNvPr>
          <p:cNvSpPr>
            <a:spLocks noGrp="1"/>
          </p:cNvSpPr>
          <p:nvPr>
            <p:ph type="body" sz="quarter" idx="14" hasCustomPrompt="1"/>
          </p:nvPr>
        </p:nvSpPr>
        <p:spPr>
          <a:xfrm>
            <a:off x="457197" y="6080760"/>
            <a:ext cx="5132897" cy="368367"/>
          </a:xfrm>
        </p:spPr>
        <p:txBody>
          <a:bodyPr numCol="1" anchor="b" anchorCtr="0">
            <a:noAutofit/>
          </a:bodyPr>
          <a:lstStyle>
            <a:lvl1pPr marL="0" marR="0" indent="0" algn="l" defTabSz="914400" rtl="0" eaLnBrk="1" fontAlgn="auto" latinLnBrk="0" hangingPunct="1">
              <a:lnSpc>
                <a:spcPct val="90000"/>
              </a:lnSpc>
              <a:spcBef>
                <a:spcPts val="0"/>
              </a:spcBef>
              <a:spcAft>
                <a:spcPts val="600"/>
              </a:spcAft>
              <a:buClrTx/>
              <a:buSzTx/>
              <a:buFontTx/>
              <a:buNone/>
              <a:tabLst/>
              <a:defRPr sz="1600" spc="0"/>
            </a:lvl1pPr>
          </a:lstStyle>
          <a:p>
            <a:pPr lvl="0"/>
            <a:r>
              <a:rPr lang="en-US" dirty="0"/>
              <a:t>INSTRUCTOR(S) NAME(S)</a:t>
            </a:r>
          </a:p>
          <a:p>
            <a:pPr marL="0" marR="0" lvl="0" indent="0" algn="l" defTabSz="914400" rtl="0" eaLnBrk="1" fontAlgn="auto" latinLnBrk="0" hangingPunct="1">
              <a:lnSpc>
                <a:spcPct val="100000"/>
              </a:lnSpc>
              <a:spcBef>
                <a:spcPts val="0"/>
              </a:spcBef>
              <a:spcAft>
                <a:spcPts val="600"/>
              </a:spcAft>
              <a:buClrTx/>
              <a:buSzTx/>
              <a:buFontTx/>
              <a:buNone/>
              <a:tabLst/>
              <a:defRPr/>
            </a:pPr>
            <a:r>
              <a:rPr lang="en-US" dirty="0"/>
              <a:t>INSTRUCTOR(S) NAME(S)</a:t>
            </a:r>
          </a:p>
        </p:txBody>
      </p:sp>
      <p:sp>
        <p:nvSpPr>
          <p:cNvPr id="7" name="Text Placeholder 12">
            <a:extLst>
              <a:ext uri="{FF2B5EF4-FFF2-40B4-BE49-F238E27FC236}">
                <a16:creationId xmlns:a16="http://schemas.microsoft.com/office/drawing/2014/main" id="{17E1F074-4930-4272-A8E4-5CDDD6C2844E}"/>
              </a:ext>
            </a:extLst>
          </p:cNvPr>
          <p:cNvSpPr>
            <a:spLocks noGrp="1"/>
          </p:cNvSpPr>
          <p:nvPr>
            <p:ph type="body" sz="quarter" idx="15" hasCustomPrompt="1"/>
          </p:nvPr>
        </p:nvSpPr>
        <p:spPr>
          <a:xfrm>
            <a:off x="4727448" y="6080760"/>
            <a:ext cx="3108960" cy="368367"/>
          </a:xfrm>
        </p:spPr>
        <p:txBody>
          <a:bodyPr wrap="square" anchor="b" anchorCtr="0">
            <a:noAutofit/>
          </a:bodyPr>
          <a:lstStyle>
            <a:lvl1pPr marL="0" indent="0" algn="l">
              <a:buNone/>
              <a:defRPr sz="1600" spc="0" baseline="0">
                <a:solidFill>
                  <a:schemeClr val="accent5"/>
                </a:solidFill>
              </a:defRPr>
            </a:lvl1pPr>
          </a:lstStyle>
          <a:p>
            <a:r>
              <a:rPr lang="en-US" sz="1600" dirty="0"/>
              <a:t>Publication date: Month/Year</a:t>
            </a:r>
          </a:p>
        </p:txBody>
      </p:sp>
      <p:sp>
        <p:nvSpPr>
          <p:cNvPr id="8" name="Shape 42">
            <a:extLst>
              <a:ext uri="{FF2B5EF4-FFF2-40B4-BE49-F238E27FC236}">
                <a16:creationId xmlns:a16="http://schemas.microsoft.com/office/drawing/2014/main" id="{C930A8C2-019B-46E1-953F-94EC55632B32}"/>
              </a:ext>
            </a:extLst>
          </p:cNvPr>
          <p:cNvSpPr txBox="1">
            <a:spLocks/>
          </p:cNvSpPr>
          <p:nvPr/>
        </p:nvSpPr>
        <p:spPr>
          <a:xfrm>
            <a:off x="457197" y="6583680"/>
            <a:ext cx="1069848" cy="182880"/>
          </a:xfrm>
          <a:prstGeom prst="rect">
            <a:avLst/>
          </a:prstGeom>
        </p:spPr>
        <p:txBody>
          <a:bodyPr lIns="0" tIns="0" rIns="0" bIns="0" anchor="ctr" anchorCtr="0"/>
          <a:lstStyle>
            <a:defPPr>
              <a:defRPr lang="en-US"/>
            </a:defPPr>
            <a:lvl1pPr marL="0" algn="l" defTabSz="914400" rtl="0" eaLnBrk="1" latinLnBrk="0" hangingPunct="1">
              <a:defRPr sz="1800" kern="1200">
                <a:solidFill>
                  <a:srgbClr val="C1C0BE"/>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i="0" u="none" strike="noStrike" kern="1200" baseline="0" dirty="0">
                <a:solidFill>
                  <a:schemeClr val="accent5"/>
                </a:solidFill>
                <a:latin typeface="+mn-lt"/>
                <a:ea typeface="+mn-ea"/>
                <a:cs typeface="+mn-cs"/>
              </a:rPr>
              <a:t>© 2024 Crowe LLP</a:t>
            </a:r>
          </a:p>
        </p:txBody>
      </p:sp>
    </p:spTree>
    <p:extLst>
      <p:ext uri="{BB962C8B-B14F-4D97-AF65-F5344CB8AC3E}">
        <p14:creationId xmlns:p14="http://schemas.microsoft.com/office/powerpoint/2010/main" val="2218149287"/>
      </p:ext>
    </p:extLst>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8" name="Text Placeholder 7">
            <a:extLst>
              <a:ext uri="{FF2B5EF4-FFF2-40B4-BE49-F238E27FC236}">
                <a16:creationId xmlns:a16="http://schemas.microsoft.com/office/drawing/2014/main" id="{721AA8B5-9E1F-4E2E-814C-15CDBBA176FC}"/>
              </a:ext>
            </a:extLst>
          </p:cNvPr>
          <p:cNvSpPr>
            <a:spLocks noGrp="1"/>
          </p:cNvSpPr>
          <p:nvPr>
            <p:ph type="body" sz="quarter" idx="10"/>
          </p:nvPr>
        </p:nvSpPr>
        <p:spPr>
          <a:xfrm>
            <a:off x="540000" y="1800000"/>
            <a:ext cx="11160000" cy="45000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440266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8" name="Text Placeholder 7">
            <a:extLst>
              <a:ext uri="{FF2B5EF4-FFF2-40B4-BE49-F238E27FC236}">
                <a16:creationId xmlns:a16="http://schemas.microsoft.com/office/drawing/2014/main" id="{721AA8B5-9E1F-4E2E-814C-15CDBBA176FC}"/>
              </a:ext>
            </a:extLst>
          </p:cNvPr>
          <p:cNvSpPr>
            <a:spLocks noGrp="1"/>
          </p:cNvSpPr>
          <p:nvPr>
            <p:ph type="body" sz="quarter" idx="10"/>
          </p:nvPr>
        </p:nvSpPr>
        <p:spPr>
          <a:xfrm>
            <a:off x="540000" y="1800000"/>
            <a:ext cx="11160000" cy="45000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961425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8" name="Text Placeholder 7">
            <a:extLst>
              <a:ext uri="{FF2B5EF4-FFF2-40B4-BE49-F238E27FC236}">
                <a16:creationId xmlns:a16="http://schemas.microsoft.com/office/drawing/2014/main" id="{721AA8B5-9E1F-4E2E-814C-15CDBBA176FC}"/>
              </a:ext>
            </a:extLst>
          </p:cNvPr>
          <p:cNvSpPr>
            <a:spLocks noGrp="1"/>
          </p:cNvSpPr>
          <p:nvPr>
            <p:ph type="body" sz="quarter" idx="10"/>
          </p:nvPr>
        </p:nvSpPr>
        <p:spPr>
          <a:xfrm>
            <a:off x="540000" y="1800000"/>
            <a:ext cx="11160000" cy="45000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476667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7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8" name="Text Placeholder 7">
            <a:extLst>
              <a:ext uri="{FF2B5EF4-FFF2-40B4-BE49-F238E27FC236}">
                <a16:creationId xmlns:a16="http://schemas.microsoft.com/office/drawing/2014/main" id="{721AA8B5-9E1F-4E2E-814C-15CDBBA176FC}"/>
              </a:ext>
            </a:extLst>
          </p:cNvPr>
          <p:cNvSpPr>
            <a:spLocks noGrp="1"/>
          </p:cNvSpPr>
          <p:nvPr>
            <p:ph type="body" sz="quarter" idx="10"/>
          </p:nvPr>
        </p:nvSpPr>
        <p:spPr>
          <a:xfrm>
            <a:off x="540000" y="1800000"/>
            <a:ext cx="11160000" cy="45000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657265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8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8" name="Text Placeholder 7">
            <a:extLst>
              <a:ext uri="{FF2B5EF4-FFF2-40B4-BE49-F238E27FC236}">
                <a16:creationId xmlns:a16="http://schemas.microsoft.com/office/drawing/2014/main" id="{721AA8B5-9E1F-4E2E-814C-15CDBBA176FC}"/>
              </a:ext>
            </a:extLst>
          </p:cNvPr>
          <p:cNvSpPr>
            <a:spLocks noGrp="1"/>
          </p:cNvSpPr>
          <p:nvPr>
            <p:ph type="body" sz="quarter" idx="10"/>
          </p:nvPr>
        </p:nvSpPr>
        <p:spPr>
          <a:xfrm>
            <a:off x="540000" y="1800000"/>
            <a:ext cx="11160000" cy="45000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4285796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cSld name="1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8" name="Text Placeholder 7">
            <a:extLst>
              <a:ext uri="{FF2B5EF4-FFF2-40B4-BE49-F238E27FC236}">
                <a16:creationId xmlns:a16="http://schemas.microsoft.com/office/drawing/2014/main" id="{721AA8B5-9E1F-4E2E-814C-15CDBBA176FC}"/>
              </a:ext>
            </a:extLst>
          </p:cNvPr>
          <p:cNvSpPr>
            <a:spLocks noGrp="1"/>
          </p:cNvSpPr>
          <p:nvPr>
            <p:ph type="body" sz="quarter" idx="10"/>
          </p:nvPr>
        </p:nvSpPr>
        <p:spPr>
          <a:xfrm>
            <a:off x="540000" y="1800000"/>
            <a:ext cx="11160000" cy="45000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2498395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cSld name="1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1" name="Text Placeholder 2"/>
          <p:cNvSpPr>
            <a:spLocks noGrp="1"/>
          </p:cNvSpPr>
          <p:nvPr>
            <p:ph idx="1"/>
          </p:nvPr>
        </p:nvSpPr>
        <p:spPr>
          <a:xfrm>
            <a:off x="457200" y="1752600"/>
            <a:ext cx="11274552" cy="4465320"/>
          </a:xfrm>
          <a:prstGeom prst="rect">
            <a:avLst/>
          </a:prstGeom>
        </p:spPr>
        <p:txBody>
          <a:bodyPr vert="horz" wrap="square" lIns="0" tIns="0" rIns="0" bIns="0" rtlCol="0" anchor="t" anchorCtr="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341520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17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1" name="Text Placeholder 2"/>
          <p:cNvSpPr>
            <a:spLocks noGrp="1"/>
          </p:cNvSpPr>
          <p:nvPr>
            <p:ph idx="1"/>
          </p:nvPr>
        </p:nvSpPr>
        <p:spPr>
          <a:xfrm>
            <a:off x="457200" y="1752600"/>
            <a:ext cx="11274552" cy="4465320"/>
          </a:xfrm>
          <a:prstGeom prst="rect">
            <a:avLst/>
          </a:prstGeom>
        </p:spPr>
        <p:txBody>
          <a:bodyPr vert="horz" wrap="square" lIns="0" tIns="0" rIns="0" bIns="0" rtlCol="0" anchor="t" anchorCtr="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34465154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18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8" name="Text Placeholder 7">
            <a:extLst>
              <a:ext uri="{FF2B5EF4-FFF2-40B4-BE49-F238E27FC236}">
                <a16:creationId xmlns:a16="http://schemas.microsoft.com/office/drawing/2014/main" id="{721AA8B5-9E1F-4E2E-814C-15CDBBA176FC}"/>
              </a:ext>
            </a:extLst>
          </p:cNvPr>
          <p:cNvSpPr>
            <a:spLocks noGrp="1"/>
          </p:cNvSpPr>
          <p:nvPr>
            <p:ph type="body" sz="quarter" idx="10"/>
          </p:nvPr>
        </p:nvSpPr>
        <p:spPr>
          <a:xfrm>
            <a:off x="540000" y="1800000"/>
            <a:ext cx="11160000" cy="45000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7028458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CHU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TextBox 4"/>
          <p:cNvSpPr txBox="1"/>
          <p:nvPr userDrawn="1"/>
        </p:nvSpPr>
        <p:spPr>
          <a:xfrm>
            <a:off x="11168077" y="6492240"/>
            <a:ext cx="563676" cy="115416"/>
          </a:xfrm>
          <a:prstGeom prst="rect">
            <a:avLst/>
          </a:prstGeom>
          <a:noFill/>
        </p:spPr>
        <p:txBody>
          <a:bodyPr wrap="square" lIns="0" tIns="0" rIns="0" bIns="0" rtlCol="0">
            <a:spAutoFit/>
          </a:bodyPr>
          <a:lstStyle/>
          <a:p>
            <a:pPr algn="r"/>
            <a:fld id="{043534F5-8106-454C-A466-0C6DA036C846}" type="slidenum">
              <a:rPr kumimoji="0" lang="en-US" sz="750" b="0" i="0" u="none" strike="noStrike" kern="1200" cap="none" normalizeH="0" baseline="0" smtClean="0">
                <a:ln>
                  <a:noFill/>
                </a:ln>
                <a:solidFill>
                  <a:schemeClr val="tx1"/>
                </a:solidFill>
                <a:effectLst/>
                <a:latin typeface="Arial" pitchFamily="34" charset="0"/>
                <a:ea typeface="+mn-ea"/>
                <a:cs typeface="Arial" pitchFamily="34" charset="0"/>
              </a:rPr>
              <a:pPr algn="r"/>
              <a:t>‹#›</a:t>
            </a:fld>
            <a:endParaRPr kumimoji="0" lang="en-US" sz="750" b="0" i="0" u="none" strike="noStrike" kern="1200" cap="none" normalizeH="0" baseline="0" dirty="0">
              <a:ln>
                <a:noFill/>
              </a:ln>
              <a:solidFill>
                <a:schemeClr val="tx1"/>
              </a:solidFill>
              <a:effectLst/>
              <a:latin typeface="Arial" pitchFamily="34" charset="0"/>
              <a:ea typeface="+mn-ea"/>
              <a:cs typeface="Arial" pitchFamily="34" charset="0"/>
            </a:endParaRPr>
          </a:p>
        </p:txBody>
      </p:sp>
      <p:sp>
        <p:nvSpPr>
          <p:cNvPr id="6" name="Content Placeholder 5"/>
          <p:cNvSpPr>
            <a:spLocks noGrp="1"/>
          </p:cNvSpPr>
          <p:nvPr>
            <p:ph sz="quarter" idx="10"/>
          </p:nvPr>
        </p:nvSpPr>
        <p:spPr>
          <a:xfrm>
            <a:off x="457200" y="1524000"/>
            <a:ext cx="11274552" cy="4352925"/>
          </a:xfrm>
        </p:spPr>
        <p:txBody>
          <a:bodyPr/>
          <a:lstStyle/>
          <a:p>
            <a:pPr lvl="0"/>
            <a:r>
              <a:rPr lang="en-US" dirty="0"/>
              <a:t>Edit Master text styles</a:t>
            </a:r>
          </a:p>
          <a:p>
            <a:pPr lvl="1"/>
            <a:r>
              <a:rPr lang="en-US" dirty="0"/>
              <a:t>Second level</a:t>
            </a:r>
          </a:p>
          <a:p>
            <a:pPr lvl="2"/>
            <a:r>
              <a:rPr lang="en-US" dirty="0"/>
              <a:t>Third level</a:t>
            </a:r>
          </a:p>
        </p:txBody>
      </p:sp>
      <p:sp>
        <p:nvSpPr>
          <p:cNvPr id="7" name="TextBox 6"/>
          <p:cNvSpPr txBox="1"/>
          <p:nvPr userDrawn="1"/>
        </p:nvSpPr>
        <p:spPr>
          <a:xfrm>
            <a:off x="4958206" y="6415971"/>
            <a:ext cx="2272540" cy="261610"/>
          </a:xfrm>
          <a:prstGeom prst="rect">
            <a:avLst/>
          </a:prstGeom>
          <a:noFill/>
        </p:spPr>
        <p:txBody>
          <a:bodyPr wrap="square" rtlCol="0">
            <a:spAutoFit/>
          </a:bodyPr>
          <a:lstStyle/>
          <a:p>
            <a:pPr algn="ctr"/>
            <a:r>
              <a:rPr lang="en-US" sz="1100" b="1" dirty="0">
                <a:latin typeface="Arial Black" panose="020B0A04020102020204" pitchFamily="34" charset="0"/>
              </a:rPr>
              <a:t>Crowe University</a:t>
            </a:r>
          </a:p>
        </p:txBody>
      </p:sp>
    </p:spTree>
    <p:custDataLst>
      <p:tags r:id="rId1"/>
    </p:custDataLst>
    <p:extLst>
      <p:ext uri="{BB962C8B-B14F-4D97-AF65-F5344CB8AC3E}">
        <p14:creationId xmlns:p14="http://schemas.microsoft.com/office/powerpoint/2010/main" val="4071128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Housekeepin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98D4823-4724-42CF-B2C5-2F25AFAE4B8C}"/>
              </a:ext>
            </a:extLst>
          </p:cNvPr>
          <p:cNvSpPr/>
          <p:nvPr/>
        </p:nvSpPr>
        <p:spPr>
          <a:xfrm>
            <a:off x="0" y="0"/>
            <a:ext cx="12192000" cy="31546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descr="white box">
            <a:extLst>
              <a:ext uri="{FF2B5EF4-FFF2-40B4-BE49-F238E27FC236}">
                <a16:creationId xmlns:a16="http://schemas.microsoft.com/office/drawing/2014/main" id="{14286D56-2E71-485E-8CBE-3D92BDD4CD7A}"/>
              </a:ext>
            </a:extLst>
          </p:cNvPr>
          <p:cNvSpPr/>
          <p:nvPr/>
        </p:nvSpPr>
        <p:spPr>
          <a:xfrm>
            <a:off x="6419088" y="1828801"/>
            <a:ext cx="5120640" cy="1600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endParaRPr>
          </a:p>
        </p:txBody>
      </p:sp>
      <p:sp>
        <p:nvSpPr>
          <p:cNvPr id="22" name="Rectangle 21" descr="White box">
            <a:extLst>
              <a:ext uri="{FF2B5EF4-FFF2-40B4-BE49-F238E27FC236}">
                <a16:creationId xmlns:a16="http://schemas.microsoft.com/office/drawing/2014/main" id="{020C590F-6953-4FDB-B51E-BD0B37EC5230}"/>
              </a:ext>
            </a:extLst>
          </p:cNvPr>
          <p:cNvSpPr/>
          <p:nvPr/>
        </p:nvSpPr>
        <p:spPr>
          <a:xfrm>
            <a:off x="655320" y="1828801"/>
            <a:ext cx="5120640" cy="1600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endParaRPr>
          </a:p>
        </p:txBody>
      </p:sp>
      <p:sp>
        <p:nvSpPr>
          <p:cNvPr id="7" name="Content Placeholder 5">
            <a:extLst>
              <a:ext uri="{FF2B5EF4-FFF2-40B4-BE49-F238E27FC236}">
                <a16:creationId xmlns:a16="http://schemas.microsoft.com/office/drawing/2014/main" id="{318A1595-1A86-304F-A361-B3E4B06837FA}"/>
              </a:ext>
            </a:extLst>
          </p:cNvPr>
          <p:cNvSpPr>
            <a:spLocks noGrp="1"/>
          </p:cNvSpPr>
          <p:nvPr>
            <p:ph sz="quarter" idx="4" hasCustomPrompt="1"/>
          </p:nvPr>
        </p:nvSpPr>
        <p:spPr>
          <a:xfrm>
            <a:off x="6830568" y="2194560"/>
            <a:ext cx="4297680" cy="4023360"/>
          </a:xfrm>
        </p:spPr>
        <p:txBody>
          <a:bodyPr/>
          <a:lstStyle>
            <a:lvl1pPr>
              <a:defRPr>
                <a:solidFill>
                  <a:schemeClr val="accent5"/>
                </a:solidFill>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1"/>
            <a:r>
              <a:rPr lang="en-US"/>
              <a:t>Second level</a:t>
            </a:r>
          </a:p>
          <a:p>
            <a:pPr lvl="2"/>
            <a:r>
              <a:rPr lang="en-US"/>
              <a:t>Third level</a:t>
            </a:r>
          </a:p>
          <a:p>
            <a:pPr lvl="3"/>
            <a:r>
              <a:rPr lang="en-US"/>
              <a:t>Fourth level</a:t>
            </a:r>
          </a:p>
          <a:p>
            <a:pPr lvl="4"/>
            <a:r>
              <a:rPr lang="en-US"/>
              <a:t>Fifth level</a:t>
            </a:r>
          </a:p>
        </p:txBody>
      </p:sp>
      <p:sp>
        <p:nvSpPr>
          <p:cNvPr id="5" name="Content Placeholder 3">
            <a:extLst>
              <a:ext uri="{FF2B5EF4-FFF2-40B4-BE49-F238E27FC236}">
                <a16:creationId xmlns:a16="http://schemas.microsoft.com/office/drawing/2014/main" id="{8A037B8A-C781-9F40-A9F6-BCCD198DD34B}"/>
              </a:ext>
            </a:extLst>
          </p:cNvPr>
          <p:cNvSpPr>
            <a:spLocks noGrp="1"/>
          </p:cNvSpPr>
          <p:nvPr>
            <p:ph sz="half" idx="2" hasCustomPrompt="1"/>
          </p:nvPr>
        </p:nvSpPr>
        <p:spPr>
          <a:xfrm>
            <a:off x="1066800" y="2194560"/>
            <a:ext cx="4297680" cy="4023360"/>
          </a:xfrm>
        </p:spPr>
        <p:txBody>
          <a:bodyPr/>
          <a:lstStyle>
            <a:lvl1pPr>
              <a:defRPr>
                <a:solidFill>
                  <a:schemeClr val="accent5"/>
                </a:solidFill>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1"/>
            <a:r>
              <a:rPr lang="en-US"/>
              <a:t>Second level</a:t>
            </a:r>
          </a:p>
          <a:p>
            <a:pPr lvl="2"/>
            <a:r>
              <a:rPr lang="en-US"/>
              <a:t>Third level</a:t>
            </a:r>
          </a:p>
          <a:p>
            <a:pPr lvl="3"/>
            <a:r>
              <a:rPr lang="en-US"/>
              <a:t>Fourth level</a:t>
            </a:r>
          </a:p>
          <a:p>
            <a:pPr lvl="4"/>
            <a:r>
              <a:rPr lang="en-US"/>
              <a:t>Fifth level</a:t>
            </a:r>
          </a:p>
        </p:txBody>
      </p:sp>
      <p:sp>
        <p:nvSpPr>
          <p:cNvPr id="3" name="Title 2">
            <a:extLst>
              <a:ext uri="{FF2B5EF4-FFF2-40B4-BE49-F238E27FC236}">
                <a16:creationId xmlns:a16="http://schemas.microsoft.com/office/drawing/2014/main" id="{86674C34-BF58-4A21-BEE1-52BA2A5DBB70}"/>
              </a:ext>
            </a:extLst>
          </p:cNvPr>
          <p:cNvSpPr>
            <a:spLocks noGrp="1"/>
          </p:cNvSpPr>
          <p:nvPr>
            <p:ph type="title" hasCustomPrompt="1"/>
          </p:nvPr>
        </p:nvSpPr>
        <p:spPr>
          <a:xfrm>
            <a:off x="1066800" y="365124"/>
            <a:ext cx="10058400" cy="1371600"/>
          </a:xfrm>
        </p:spPr>
        <p:txBody>
          <a:bodyPr/>
          <a:lstStyle>
            <a:lvl1pPr>
              <a:defRPr>
                <a:solidFill>
                  <a:schemeClr val="bg1"/>
                </a:solidFill>
              </a:defRPr>
            </a:lvl1pPr>
          </a:lstStyle>
          <a:p>
            <a:r>
              <a:rPr lang="en-US"/>
              <a:t>Housekeeping</a:t>
            </a:r>
          </a:p>
        </p:txBody>
      </p:sp>
    </p:spTree>
    <p:extLst>
      <p:ext uri="{BB962C8B-B14F-4D97-AF65-F5344CB8AC3E}">
        <p14:creationId xmlns:p14="http://schemas.microsoft.com/office/powerpoint/2010/main" val="2171442325"/>
      </p:ext>
    </p:extLst>
  </p:cSld>
  <p:clrMapOvr>
    <a:masterClrMapping/>
  </p:clrMapOvr>
  <p:hf sldNum="0" hdr="0" ftr="0" dt="0"/>
  <p:extLst>
    <p:ext uri="{DCECCB84-F9BA-43D5-87BE-67443E8EF086}">
      <p15:sldGuideLst xmlns:p15="http://schemas.microsoft.com/office/powerpoint/2012/main">
        <p15:guide id="3" orient="horz" pos="292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Presenters">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6674C34-BF58-4A21-BEE1-52BA2A5DBB70}"/>
              </a:ext>
            </a:extLst>
          </p:cNvPr>
          <p:cNvSpPr>
            <a:spLocks noGrp="1"/>
          </p:cNvSpPr>
          <p:nvPr>
            <p:ph type="title" hasCustomPrompt="1"/>
          </p:nvPr>
        </p:nvSpPr>
        <p:spPr>
          <a:xfrm>
            <a:off x="1066800" y="365124"/>
            <a:ext cx="10058400" cy="1371600"/>
          </a:xfrm>
        </p:spPr>
        <p:txBody>
          <a:bodyPr/>
          <a:lstStyle>
            <a:lvl1pPr>
              <a:defRPr>
                <a:solidFill>
                  <a:schemeClr val="accent1"/>
                </a:solidFill>
              </a:defRPr>
            </a:lvl1pPr>
          </a:lstStyle>
          <a:p>
            <a:r>
              <a:rPr lang="en-US"/>
              <a:t>Click to edit master title style</a:t>
            </a:r>
          </a:p>
        </p:txBody>
      </p:sp>
      <p:sp>
        <p:nvSpPr>
          <p:cNvPr id="13" name="Picture Placeholder 3">
            <a:extLst>
              <a:ext uri="{FF2B5EF4-FFF2-40B4-BE49-F238E27FC236}">
                <a16:creationId xmlns:a16="http://schemas.microsoft.com/office/drawing/2014/main" id="{27647A20-776F-41E0-AB59-F7BAE6905E21}"/>
              </a:ext>
            </a:extLst>
          </p:cNvPr>
          <p:cNvSpPr>
            <a:spLocks noGrp="1"/>
          </p:cNvSpPr>
          <p:nvPr>
            <p:ph type="pic" sz="quarter" idx="24"/>
          </p:nvPr>
        </p:nvSpPr>
        <p:spPr>
          <a:xfrm>
            <a:off x="3688080" y="1828800"/>
            <a:ext cx="1828800" cy="1828800"/>
          </a:xfrm>
          <a:prstGeom prst="rect">
            <a:avLst/>
          </a:prstGeom>
        </p:spPr>
        <p:txBody>
          <a:bodyPr/>
          <a:lstStyle/>
          <a:p>
            <a:r>
              <a:rPr lang="en-US" dirty="0"/>
              <a:t>Click icon to add picture</a:t>
            </a:r>
          </a:p>
        </p:txBody>
      </p:sp>
      <p:sp>
        <p:nvSpPr>
          <p:cNvPr id="14" name="Picture Placeholder 3">
            <a:extLst>
              <a:ext uri="{FF2B5EF4-FFF2-40B4-BE49-F238E27FC236}">
                <a16:creationId xmlns:a16="http://schemas.microsoft.com/office/drawing/2014/main" id="{CF830CB5-C86A-43E7-B8F8-202D8D968904}"/>
              </a:ext>
            </a:extLst>
          </p:cNvPr>
          <p:cNvSpPr>
            <a:spLocks noGrp="1"/>
          </p:cNvSpPr>
          <p:nvPr>
            <p:ph type="pic" sz="quarter" idx="29"/>
          </p:nvPr>
        </p:nvSpPr>
        <p:spPr>
          <a:xfrm>
            <a:off x="1066800" y="1828800"/>
            <a:ext cx="1828800" cy="1828800"/>
          </a:xfrm>
          <a:prstGeom prst="rect">
            <a:avLst/>
          </a:prstGeom>
        </p:spPr>
        <p:txBody>
          <a:bodyPr/>
          <a:lstStyle/>
          <a:p>
            <a:r>
              <a:rPr lang="en-US" dirty="0"/>
              <a:t>Click icon to add picture</a:t>
            </a:r>
          </a:p>
        </p:txBody>
      </p:sp>
      <p:sp>
        <p:nvSpPr>
          <p:cNvPr id="17" name="Text Placeholder 5">
            <a:extLst>
              <a:ext uri="{FF2B5EF4-FFF2-40B4-BE49-F238E27FC236}">
                <a16:creationId xmlns:a16="http://schemas.microsoft.com/office/drawing/2014/main" id="{91058707-DE13-47DE-B7AE-7AF829A2D661}"/>
              </a:ext>
            </a:extLst>
          </p:cNvPr>
          <p:cNvSpPr>
            <a:spLocks noGrp="1"/>
          </p:cNvSpPr>
          <p:nvPr>
            <p:ph type="body" sz="quarter" idx="22" hasCustomPrompt="1"/>
          </p:nvPr>
        </p:nvSpPr>
        <p:spPr>
          <a:xfrm>
            <a:off x="3688080" y="4480560"/>
            <a:ext cx="2194560" cy="2010562"/>
          </a:xfrm>
        </p:spPr>
        <p:txBody>
          <a:bodyPr>
            <a:noAutofit/>
          </a:bodyPr>
          <a:lstStyle>
            <a:lvl1pPr marL="0" indent="0">
              <a:buFontTx/>
              <a:buNone/>
              <a:defRPr sz="1200">
                <a:solidFill>
                  <a:schemeClr val="accent5"/>
                </a:solidFill>
              </a:defRPr>
            </a:lvl1pPr>
          </a:lstStyle>
          <a:p>
            <a:pPr lvl="0"/>
            <a:r>
              <a:rPr lang="en-US"/>
              <a:t>Click to add presenter bio or contact information.</a:t>
            </a:r>
          </a:p>
        </p:txBody>
      </p:sp>
      <p:sp>
        <p:nvSpPr>
          <p:cNvPr id="18" name="Text Placeholder 5">
            <a:extLst>
              <a:ext uri="{FF2B5EF4-FFF2-40B4-BE49-F238E27FC236}">
                <a16:creationId xmlns:a16="http://schemas.microsoft.com/office/drawing/2014/main" id="{ACDE5BAD-68BE-41C7-A829-A86575D72CAF}"/>
              </a:ext>
            </a:extLst>
          </p:cNvPr>
          <p:cNvSpPr>
            <a:spLocks noGrp="1"/>
          </p:cNvSpPr>
          <p:nvPr>
            <p:ph type="body" sz="quarter" idx="23" hasCustomPrompt="1"/>
          </p:nvPr>
        </p:nvSpPr>
        <p:spPr>
          <a:xfrm>
            <a:off x="3688080" y="3840480"/>
            <a:ext cx="2194560" cy="182880"/>
          </a:xfrm>
        </p:spPr>
        <p:txBody>
          <a:bodyPr>
            <a:noAutofit/>
          </a:bodyPr>
          <a:lstStyle>
            <a:lvl1pPr marL="0" indent="0">
              <a:buFontTx/>
              <a:buNone/>
              <a:defRPr sz="1800" b="1">
                <a:solidFill>
                  <a:schemeClr val="accent1"/>
                </a:solidFill>
              </a:defRPr>
            </a:lvl1pPr>
          </a:lstStyle>
          <a:p>
            <a:pPr lvl="0"/>
            <a:r>
              <a:rPr lang="en-US"/>
              <a:t>Full Name</a:t>
            </a:r>
          </a:p>
        </p:txBody>
      </p:sp>
      <p:sp>
        <p:nvSpPr>
          <p:cNvPr id="21" name="Text Placeholder 5">
            <a:extLst>
              <a:ext uri="{FF2B5EF4-FFF2-40B4-BE49-F238E27FC236}">
                <a16:creationId xmlns:a16="http://schemas.microsoft.com/office/drawing/2014/main" id="{B6107D79-8976-4497-BD6C-6BE39D7DD8A7}"/>
              </a:ext>
            </a:extLst>
          </p:cNvPr>
          <p:cNvSpPr>
            <a:spLocks noGrp="1"/>
          </p:cNvSpPr>
          <p:nvPr>
            <p:ph type="body" sz="quarter" idx="26" hasCustomPrompt="1"/>
          </p:nvPr>
        </p:nvSpPr>
        <p:spPr>
          <a:xfrm>
            <a:off x="3688080" y="4160520"/>
            <a:ext cx="2194560" cy="182880"/>
          </a:xfrm>
        </p:spPr>
        <p:txBody>
          <a:bodyPr>
            <a:noAutofit/>
          </a:bodyPr>
          <a:lstStyle>
            <a:lvl1pPr marL="0" indent="0">
              <a:buFontTx/>
              <a:buNone/>
              <a:defRPr sz="1200" b="0" spc="100" baseline="0">
                <a:solidFill>
                  <a:schemeClr val="accent5"/>
                </a:solidFill>
              </a:defRPr>
            </a:lvl1pPr>
          </a:lstStyle>
          <a:p>
            <a:pPr lvl="0"/>
            <a:r>
              <a:rPr lang="en-US"/>
              <a:t>TITLE OR COMPANY</a:t>
            </a:r>
          </a:p>
        </p:txBody>
      </p:sp>
      <p:sp>
        <p:nvSpPr>
          <p:cNvPr id="22" name="Text Placeholder 5">
            <a:extLst>
              <a:ext uri="{FF2B5EF4-FFF2-40B4-BE49-F238E27FC236}">
                <a16:creationId xmlns:a16="http://schemas.microsoft.com/office/drawing/2014/main" id="{CAE01C3C-B377-4D0A-B27B-55EA4722764E}"/>
              </a:ext>
            </a:extLst>
          </p:cNvPr>
          <p:cNvSpPr>
            <a:spLocks noGrp="1"/>
          </p:cNvSpPr>
          <p:nvPr>
            <p:ph type="body" sz="quarter" idx="27" hasCustomPrompt="1"/>
          </p:nvPr>
        </p:nvSpPr>
        <p:spPr>
          <a:xfrm>
            <a:off x="1066800" y="4480560"/>
            <a:ext cx="2194560" cy="2010562"/>
          </a:xfrm>
        </p:spPr>
        <p:txBody>
          <a:bodyPr>
            <a:noAutofit/>
          </a:bodyPr>
          <a:lstStyle>
            <a:lvl1pPr marL="0" indent="0">
              <a:buFontTx/>
              <a:buNone/>
              <a:defRPr sz="1200">
                <a:solidFill>
                  <a:schemeClr val="accent5"/>
                </a:solidFill>
              </a:defRPr>
            </a:lvl1pPr>
          </a:lstStyle>
          <a:p>
            <a:pPr lvl="0"/>
            <a:r>
              <a:rPr lang="en-US"/>
              <a:t>Click to add presenter bio or contact information.</a:t>
            </a:r>
          </a:p>
        </p:txBody>
      </p:sp>
      <p:sp>
        <p:nvSpPr>
          <p:cNvPr id="23" name="Text Placeholder 5">
            <a:extLst>
              <a:ext uri="{FF2B5EF4-FFF2-40B4-BE49-F238E27FC236}">
                <a16:creationId xmlns:a16="http://schemas.microsoft.com/office/drawing/2014/main" id="{9642A7E1-A34D-4B7D-958B-EBDD1B280C61}"/>
              </a:ext>
            </a:extLst>
          </p:cNvPr>
          <p:cNvSpPr>
            <a:spLocks noGrp="1"/>
          </p:cNvSpPr>
          <p:nvPr>
            <p:ph type="body" sz="quarter" idx="28" hasCustomPrompt="1"/>
          </p:nvPr>
        </p:nvSpPr>
        <p:spPr>
          <a:xfrm>
            <a:off x="1066800" y="3840480"/>
            <a:ext cx="2194560" cy="182880"/>
          </a:xfrm>
        </p:spPr>
        <p:txBody>
          <a:bodyPr>
            <a:noAutofit/>
          </a:bodyPr>
          <a:lstStyle>
            <a:lvl1pPr marL="0" indent="0">
              <a:buFontTx/>
              <a:buNone/>
              <a:defRPr sz="1800" b="1">
                <a:solidFill>
                  <a:schemeClr val="accent1"/>
                </a:solidFill>
              </a:defRPr>
            </a:lvl1pPr>
          </a:lstStyle>
          <a:p>
            <a:pPr lvl="0"/>
            <a:r>
              <a:rPr lang="en-US"/>
              <a:t>Full Name</a:t>
            </a:r>
          </a:p>
        </p:txBody>
      </p:sp>
      <p:sp>
        <p:nvSpPr>
          <p:cNvPr id="25" name="Text Placeholder 5">
            <a:extLst>
              <a:ext uri="{FF2B5EF4-FFF2-40B4-BE49-F238E27FC236}">
                <a16:creationId xmlns:a16="http://schemas.microsoft.com/office/drawing/2014/main" id="{5D367065-86F8-4891-9FD9-A20716184462}"/>
              </a:ext>
            </a:extLst>
          </p:cNvPr>
          <p:cNvSpPr>
            <a:spLocks noGrp="1"/>
          </p:cNvSpPr>
          <p:nvPr>
            <p:ph type="body" sz="quarter" idx="31" hasCustomPrompt="1"/>
          </p:nvPr>
        </p:nvSpPr>
        <p:spPr>
          <a:xfrm>
            <a:off x="1066800" y="4160520"/>
            <a:ext cx="2194560" cy="182880"/>
          </a:xfrm>
        </p:spPr>
        <p:txBody>
          <a:bodyPr>
            <a:noAutofit/>
          </a:bodyPr>
          <a:lstStyle>
            <a:lvl1pPr marL="0" indent="0">
              <a:buFontTx/>
              <a:buNone/>
              <a:defRPr sz="1200" b="0" spc="100" baseline="0">
                <a:solidFill>
                  <a:schemeClr val="accent5"/>
                </a:solidFill>
              </a:defRPr>
            </a:lvl1pPr>
          </a:lstStyle>
          <a:p>
            <a:pPr lvl="0"/>
            <a:r>
              <a:rPr lang="en-US"/>
              <a:t>TITLE OR COMPANY</a:t>
            </a:r>
          </a:p>
        </p:txBody>
      </p:sp>
      <p:sp>
        <p:nvSpPr>
          <p:cNvPr id="26" name="Picture Placeholder 3">
            <a:extLst>
              <a:ext uri="{FF2B5EF4-FFF2-40B4-BE49-F238E27FC236}">
                <a16:creationId xmlns:a16="http://schemas.microsoft.com/office/drawing/2014/main" id="{40A2FF8D-7B63-4FE1-A36C-F811CB7D82E6}"/>
              </a:ext>
            </a:extLst>
          </p:cNvPr>
          <p:cNvSpPr>
            <a:spLocks noGrp="1"/>
          </p:cNvSpPr>
          <p:nvPr>
            <p:ph type="pic" sz="quarter" idx="32"/>
          </p:nvPr>
        </p:nvSpPr>
        <p:spPr>
          <a:xfrm>
            <a:off x="8930640" y="1828800"/>
            <a:ext cx="1828800" cy="1828800"/>
          </a:xfrm>
          <a:prstGeom prst="rect">
            <a:avLst/>
          </a:prstGeom>
        </p:spPr>
        <p:txBody>
          <a:bodyPr/>
          <a:lstStyle/>
          <a:p>
            <a:r>
              <a:rPr lang="en-US" dirty="0"/>
              <a:t>Click icon to add picture</a:t>
            </a:r>
          </a:p>
        </p:txBody>
      </p:sp>
      <p:sp>
        <p:nvSpPr>
          <p:cNvPr id="27" name="Picture Placeholder 3">
            <a:extLst>
              <a:ext uri="{FF2B5EF4-FFF2-40B4-BE49-F238E27FC236}">
                <a16:creationId xmlns:a16="http://schemas.microsoft.com/office/drawing/2014/main" id="{B2C2951E-3F50-4C5F-8592-1B95E29A4CD5}"/>
              </a:ext>
            </a:extLst>
          </p:cNvPr>
          <p:cNvSpPr>
            <a:spLocks noGrp="1"/>
          </p:cNvSpPr>
          <p:nvPr>
            <p:ph type="pic" sz="quarter" idx="33"/>
          </p:nvPr>
        </p:nvSpPr>
        <p:spPr>
          <a:xfrm>
            <a:off x="6309360" y="1828800"/>
            <a:ext cx="1828800" cy="1828800"/>
          </a:xfrm>
          <a:prstGeom prst="rect">
            <a:avLst/>
          </a:prstGeom>
        </p:spPr>
        <p:txBody>
          <a:bodyPr/>
          <a:lstStyle/>
          <a:p>
            <a:r>
              <a:rPr lang="en-US" dirty="0"/>
              <a:t>Click icon to add picture</a:t>
            </a:r>
          </a:p>
        </p:txBody>
      </p:sp>
      <p:sp>
        <p:nvSpPr>
          <p:cNvPr id="28" name="Text Placeholder 5">
            <a:extLst>
              <a:ext uri="{FF2B5EF4-FFF2-40B4-BE49-F238E27FC236}">
                <a16:creationId xmlns:a16="http://schemas.microsoft.com/office/drawing/2014/main" id="{8190B634-7974-438D-BC26-62C0069ADBDF}"/>
              </a:ext>
            </a:extLst>
          </p:cNvPr>
          <p:cNvSpPr>
            <a:spLocks noGrp="1"/>
          </p:cNvSpPr>
          <p:nvPr>
            <p:ph type="body" sz="quarter" idx="34" hasCustomPrompt="1"/>
          </p:nvPr>
        </p:nvSpPr>
        <p:spPr>
          <a:xfrm>
            <a:off x="8930640" y="4480560"/>
            <a:ext cx="2194560" cy="2010562"/>
          </a:xfrm>
        </p:spPr>
        <p:txBody>
          <a:bodyPr>
            <a:noAutofit/>
          </a:bodyPr>
          <a:lstStyle>
            <a:lvl1pPr marL="0" indent="0">
              <a:buFontTx/>
              <a:buNone/>
              <a:defRPr sz="1200">
                <a:solidFill>
                  <a:schemeClr val="accent5"/>
                </a:solidFill>
              </a:defRPr>
            </a:lvl1pPr>
          </a:lstStyle>
          <a:p>
            <a:pPr lvl="0"/>
            <a:r>
              <a:rPr lang="en-US"/>
              <a:t>Click to add presenter bio or contact information.</a:t>
            </a:r>
          </a:p>
        </p:txBody>
      </p:sp>
      <p:sp>
        <p:nvSpPr>
          <p:cNvPr id="29" name="Text Placeholder 5">
            <a:extLst>
              <a:ext uri="{FF2B5EF4-FFF2-40B4-BE49-F238E27FC236}">
                <a16:creationId xmlns:a16="http://schemas.microsoft.com/office/drawing/2014/main" id="{08F7665B-80B9-4149-95A8-8983B8CEF5B5}"/>
              </a:ext>
            </a:extLst>
          </p:cNvPr>
          <p:cNvSpPr>
            <a:spLocks noGrp="1"/>
          </p:cNvSpPr>
          <p:nvPr>
            <p:ph type="body" sz="quarter" idx="35" hasCustomPrompt="1"/>
          </p:nvPr>
        </p:nvSpPr>
        <p:spPr>
          <a:xfrm>
            <a:off x="8930640" y="3840480"/>
            <a:ext cx="2194560" cy="182880"/>
          </a:xfrm>
        </p:spPr>
        <p:txBody>
          <a:bodyPr>
            <a:noAutofit/>
          </a:bodyPr>
          <a:lstStyle>
            <a:lvl1pPr marL="0" indent="0">
              <a:buFontTx/>
              <a:buNone/>
              <a:defRPr sz="1800" b="1">
                <a:solidFill>
                  <a:schemeClr val="accent1"/>
                </a:solidFill>
              </a:defRPr>
            </a:lvl1pPr>
          </a:lstStyle>
          <a:p>
            <a:pPr lvl="0"/>
            <a:r>
              <a:rPr lang="en-US"/>
              <a:t>Full Name</a:t>
            </a:r>
          </a:p>
        </p:txBody>
      </p:sp>
      <p:sp>
        <p:nvSpPr>
          <p:cNvPr id="31" name="Text Placeholder 5">
            <a:extLst>
              <a:ext uri="{FF2B5EF4-FFF2-40B4-BE49-F238E27FC236}">
                <a16:creationId xmlns:a16="http://schemas.microsoft.com/office/drawing/2014/main" id="{9E2FB677-65E7-4E02-A467-1CA5370B891F}"/>
              </a:ext>
            </a:extLst>
          </p:cNvPr>
          <p:cNvSpPr>
            <a:spLocks noGrp="1"/>
          </p:cNvSpPr>
          <p:nvPr>
            <p:ph type="body" sz="quarter" idx="37" hasCustomPrompt="1"/>
          </p:nvPr>
        </p:nvSpPr>
        <p:spPr>
          <a:xfrm>
            <a:off x="8930640" y="4160520"/>
            <a:ext cx="2194560" cy="182880"/>
          </a:xfrm>
        </p:spPr>
        <p:txBody>
          <a:bodyPr>
            <a:noAutofit/>
          </a:bodyPr>
          <a:lstStyle>
            <a:lvl1pPr marL="0" indent="0">
              <a:buFontTx/>
              <a:buNone/>
              <a:defRPr sz="1200" b="0" spc="100" baseline="0">
                <a:solidFill>
                  <a:schemeClr val="accent5"/>
                </a:solidFill>
              </a:defRPr>
            </a:lvl1pPr>
          </a:lstStyle>
          <a:p>
            <a:pPr lvl="0"/>
            <a:r>
              <a:rPr lang="en-US"/>
              <a:t>TITLE OR COMPANY</a:t>
            </a:r>
          </a:p>
        </p:txBody>
      </p:sp>
      <p:sp>
        <p:nvSpPr>
          <p:cNvPr id="32" name="Text Placeholder 5">
            <a:extLst>
              <a:ext uri="{FF2B5EF4-FFF2-40B4-BE49-F238E27FC236}">
                <a16:creationId xmlns:a16="http://schemas.microsoft.com/office/drawing/2014/main" id="{4C37BE51-2700-4DA9-93B2-D30E37DEA3DB}"/>
              </a:ext>
            </a:extLst>
          </p:cNvPr>
          <p:cNvSpPr>
            <a:spLocks noGrp="1"/>
          </p:cNvSpPr>
          <p:nvPr>
            <p:ph type="body" sz="quarter" idx="38" hasCustomPrompt="1"/>
          </p:nvPr>
        </p:nvSpPr>
        <p:spPr>
          <a:xfrm>
            <a:off x="6309360" y="4480560"/>
            <a:ext cx="2194560" cy="2010562"/>
          </a:xfrm>
        </p:spPr>
        <p:txBody>
          <a:bodyPr>
            <a:noAutofit/>
          </a:bodyPr>
          <a:lstStyle>
            <a:lvl1pPr marL="0" indent="0">
              <a:buFontTx/>
              <a:buNone/>
              <a:defRPr sz="1200">
                <a:solidFill>
                  <a:schemeClr val="accent5"/>
                </a:solidFill>
              </a:defRPr>
            </a:lvl1pPr>
          </a:lstStyle>
          <a:p>
            <a:pPr lvl="0"/>
            <a:r>
              <a:rPr lang="en-US"/>
              <a:t>Click to add presenter bio or contact information.</a:t>
            </a:r>
          </a:p>
        </p:txBody>
      </p:sp>
      <p:sp>
        <p:nvSpPr>
          <p:cNvPr id="33" name="Text Placeholder 5">
            <a:extLst>
              <a:ext uri="{FF2B5EF4-FFF2-40B4-BE49-F238E27FC236}">
                <a16:creationId xmlns:a16="http://schemas.microsoft.com/office/drawing/2014/main" id="{F9C9DC31-B8F7-498D-8FE0-F12D949B4FBF}"/>
              </a:ext>
            </a:extLst>
          </p:cNvPr>
          <p:cNvSpPr>
            <a:spLocks noGrp="1"/>
          </p:cNvSpPr>
          <p:nvPr>
            <p:ph type="body" sz="quarter" idx="39" hasCustomPrompt="1"/>
          </p:nvPr>
        </p:nvSpPr>
        <p:spPr>
          <a:xfrm>
            <a:off x="6309360" y="3840480"/>
            <a:ext cx="2194560" cy="182880"/>
          </a:xfrm>
        </p:spPr>
        <p:txBody>
          <a:bodyPr>
            <a:noAutofit/>
          </a:bodyPr>
          <a:lstStyle>
            <a:lvl1pPr marL="0" indent="0">
              <a:buFontTx/>
              <a:buNone/>
              <a:defRPr sz="1800" b="1">
                <a:solidFill>
                  <a:schemeClr val="accent1"/>
                </a:solidFill>
              </a:defRPr>
            </a:lvl1pPr>
          </a:lstStyle>
          <a:p>
            <a:pPr lvl="0"/>
            <a:r>
              <a:rPr lang="en-US"/>
              <a:t>Full Name</a:t>
            </a:r>
          </a:p>
        </p:txBody>
      </p:sp>
      <p:sp>
        <p:nvSpPr>
          <p:cNvPr id="35" name="Text Placeholder 5">
            <a:extLst>
              <a:ext uri="{FF2B5EF4-FFF2-40B4-BE49-F238E27FC236}">
                <a16:creationId xmlns:a16="http://schemas.microsoft.com/office/drawing/2014/main" id="{6B836622-AE08-48F0-A3A4-4B6D94FC3BDD}"/>
              </a:ext>
            </a:extLst>
          </p:cNvPr>
          <p:cNvSpPr>
            <a:spLocks noGrp="1"/>
          </p:cNvSpPr>
          <p:nvPr>
            <p:ph type="body" sz="quarter" idx="41" hasCustomPrompt="1"/>
          </p:nvPr>
        </p:nvSpPr>
        <p:spPr>
          <a:xfrm>
            <a:off x="6309360" y="4160520"/>
            <a:ext cx="2194560" cy="182880"/>
          </a:xfrm>
        </p:spPr>
        <p:txBody>
          <a:bodyPr>
            <a:noAutofit/>
          </a:bodyPr>
          <a:lstStyle>
            <a:lvl1pPr marL="0" indent="0">
              <a:buFontTx/>
              <a:buNone/>
              <a:defRPr sz="1200" b="0" spc="100" baseline="0">
                <a:solidFill>
                  <a:schemeClr val="accent5"/>
                </a:solidFill>
              </a:defRPr>
            </a:lvl1pPr>
          </a:lstStyle>
          <a:p>
            <a:pPr lvl="0"/>
            <a:r>
              <a:rPr lang="en-US"/>
              <a:t>TITLE OR COMPANY</a:t>
            </a:r>
          </a:p>
        </p:txBody>
      </p:sp>
    </p:spTree>
    <p:extLst>
      <p:ext uri="{BB962C8B-B14F-4D97-AF65-F5344CB8AC3E}">
        <p14:creationId xmlns:p14="http://schemas.microsoft.com/office/powerpoint/2010/main" val="2770563910"/>
      </p:ext>
    </p:extLst>
  </p:cSld>
  <p:clrMapOvr>
    <a:masterClrMapping/>
  </p:clrMapOvr>
  <p:hf sldNum="0" hdr="0" ftr="0" dt="0"/>
  <p:extLst>
    <p:ext uri="{DCECCB84-F9BA-43D5-87BE-67443E8EF086}">
      <p15:sldGuideLst xmlns:p15="http://schemas.microsoft.com/office/powerpoint/2012/main">
        <p15:guide id="1" pos="4608">
          <p15:clr>
            <a:srgbClr val="FBAE40"/>
          </p15:clr>
        </p15:guide>
        <p15:guide id="2" pos="984">
          <p15:clr>
            <a:srgbClr val="FBAE40"/>
          </p15:clr>
        </p15:guide>
        <p15:guide id="3" orient="horz" pos="292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Polling Ques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0B4A9-E174-4BE7-A557-33A8CD51387D}"/>
              </a:ext>
            </a:extLst>
          </p:cNvPr>
          <p:cNvSpPr>
            <a:spLocks noGrp="1"/>
          </p:cNvSpPr>
          <p:nvPr>
            <p:ph type="title" hasCustomPrompt="1"/>
          </p:nvPr>
        </p:nvSpPr>
        <p:spPr/>
        <p:txBody>
          <a:bodyPr/>
          <a:lstStyle>
            <a:lvl1pPr algn="l">
              <a:defRPr/>
            </a:lvl1pPr>
          </a:lstStyle>
          <a:p>
            <a:r>
              <a:rPr lang="en-US"/>
              <a:t>Polling question</a:t>
            </a:r>
          </a:p>
        </p:txBody>
      </p:sp>
      <p:sp>
        <p:nvSpPr>
          <p:cNvPr id="18" name="Text Placeholder 2">
            <a:extLst>
              <a:ext uri="{FF2B5EF4-FFF2-40B4-BE49-F238E27FC236}">
                <a16:creationId xmlns:a16="http://schemas.microsoft.com/office/drawing/2014/main" id="{5B7356B9-A0D8-4DCD-B852-AFF25DB3789C}"/>
              </a:ext>
            </a:extLst>
          </p:cNvPr>
          <p:cNvSpPr>
            <a:spLocks noGrp="1"/>
          </p:cNvSpPr>
          <p:nvPr>
            <p:ph idx="1" hasCustomPrompt="1"/>
          </p:nvPr>
        </p:nvSpPr>
        <p:spPr>
          <a:xfrm>
            <a:off x="1066801" y="1645920"/>
            <a:ext cx="10058399" cy="1280160"/>
          </a:xfrm>
          <a:prstGeom prst="rect">
            <a:avLst/>
          </a:prstGeom>
        </p:spPr>
        <p:txBody>
          <a:bodyPr vert="horz" wrap="square" lIns="0" tIns="0" rIns="0" bIns="0" rtlCol="0" anchor="ctr" anchorCtr="0">
            <a:noAutofit/>
          </a:bodyPr>
          <a:lstStyle>
            <a:lvl1pPr marL="0" indent="0" algn="l">
              <a:lnSpc>
                <a:spcPts val="3200"/>
              </a:lnSpc>
              <a:spcBef>
                <a:spcPts val="200"/>
              </a:spcBef>
              <a:spcAft>
                <a:spcPts val="1800"/>
              </a:spcAft>
              <a:buNone/>
              <a:tabLst/>
              <a:defRPr sz="3200" b="0">
                <a:solidFill>
                  <a:schemeClr val="accent5"/>
                </a:solidFill>
              </a:defRPr>
            </a:lvl1pPr>
            <a:lvl2pPr marL="238125" indent="0">
              <a:lnSpc>
                <a:spcPts val="2200"/>
              </a:lnSpc>
              <a:spcBef>
                <a:spcPts val="200"/>
              </a:spcBef>
              <a:spcAft>
                <a:spcPts val="400"/>
              </a:spcAft>
              <a:buNone/>
              <a:tabLst/>
              <a:defRPr sz="1800">
                <a:solidFill>
                  <a:schemeClr val="tx1"/>
                </a:solidFill>
              </a:defRPr>
            </a:lvl2pPr>
            <a:lvl3pPr marL="466725" indent="0">
              <a:lnSpc>
                <a:spcPts val="2200"/>
              </a:lnSpc>
              <a:spcBef>
                <a:spcPts val="200"/>
              </a:spcBef>
              <a:spcAft>
                <a:spcPts val="400"/>
              </a:spcAft>
              <a:buNone/>
              <a:tabLst/>
              <a:defRPr sz="1600">
                <a:solidFill>
                  <a:schemeClr val="tx1"/>
                </a:solidFill>
              </a:defRPr>
            </a:lvl3pPr>
            <a:lvl4pPr>
              <a:lnSpc>
                <a:spcPts val="2200"/>
              </a:lnSpc>
              <a:spcBef>
                <a:spcPts val="200"/>
              </a:spcBef>
              <a:spcAft>
                <a:spcPts val="400"/>
              </a:spcAft>
              <a:defRPr sz="1100">
                <a:solidFill>
                  <a:schemeClr val="tx1"/>
                </a:solidFill>
              </a:defRPr>
            </a:lvl4pPr>
            <a:lvl5pPr>
              <a:lnSpc>
                <a:spcPts val="2200"/>
              </a:lnSpc>
              <a:spcBef>
                <a:spcPts val="200"/>
              </a:spcBef>
              <a:spcAft>
                <a:spcPts val="400"/>
              </a:spcAft>
              <a:defRPr sz="1000">
                <a:solidFill>
                  <a:schemeClr val="tx1"/>
                </a:solidFill>
              </a:defRPr>
            </a:lvl5pPr>
          </a:lstStyle>
          <a:p>
            <a:pPr lvl="0"/>
            <a:r>
              <a:rPr lang="en-US"/>
              <a:t>Question goes here?</a:t>
            </a:r>
          </a:p>
        </p:txBody>
      </p:sp>
      <p:sp>
        <p:nvSpPr>
          <p:cNvPr id="28" name="Text Placeholder 27">
            <a:extLst>
              <a:ext uri="{FF2B5EF4-FFF2-40B4-BE49-F238E27FC236}">
                <a16:creationId xmlns:a16="http://schemas.microsoft.com/office/drawing/2014/main" id="{EA0CBDB1-2A46-4922-A283-AFE0534F9354}"/>
              </a:ext>
            </a:extLst>
          </p:cNvPr>
          <p:cNvSpPr>
            <a:spLocks noGrp="1"/>
          </p:cNvSpPr>
          <p:nvPr>
            <p:ph type="body" sz="quarter" idx="10" hasCustomPrompt="1"/>
          </p:nvPr>
        </p:nvSpPr>
        <p:spPr>
          <a:xfrm>
            <a:off x="1066801" y="3108960"/>
            <a:ext cx="10058400" cy="3108960"/>
          </a:xfrm>
        </p:spPr>
        <p:txBody>
          <a:bodyPr/>
          <a:lstStyle>
            <a:lvl1pPr marL="457200" indent="-457200">
              <a:buFont typeface="+mj-lt"/>
              <a:buAutoNum type="alphaUcPeriod"/>
              <a:defRPr/>
            </a:lvl1pPr>
            <a:lvl2pPr marL="457200" indent="-457200">
              <a:buFont typeface="+mj-lt"/>
              <a:buAutoNum type="alphaUcPeriod"/>
              <a:defRPr/>
            </a:lvl2pPr>
            <a:lvl3pPr marL="544068" indent="-342900">
              <a:buFont typeface="+mj-lt"/>
              <a:buAutoNum type="alphaUcPeriod"/>
              <a:defRPr/>
            </a:lvl3pPr>
            <a:lvl4pPr marL="726948" indent="-342900">
              <a:buFont typeface="+mj-lt"/>
              <a:buAutoNum type="alphaUcPeriod"/>
              <a:defRPr/>
            </a:lvl4pPr>
            <a:lvl5pPr marL="548640" indent="0">
              <a:buFont typeface="+mj-lt"/>
              <a:buNone/>
              <a:defRPr/>
            </a:lvl5pPr>
          </a:lstStyle>
          <a:p>
            <a:pPr lvl="0"/>
            <a:r>
              <a:rPr lang="en-US"/>
              <a:t>Answer 1</a:t>
            </a:r>
          </a:p>
          <a:p>
            <a:pPr lvl="0"/>
            <a:r>
              <a:rPr lang="en-US"/>
              <a:t>Answer 2</a:t>
            </a:r>
          </a:p>
          <a:p>
            <a:pPr lvl="0"/>
            <a:r>
              <a:rPr lang="en-US"/>
              <a:t>Answer 3</a:t>
            </a:r>
          </a:p>
          <a:p>
            <a:pPr lvl="0"/>
            <a:r>
              <a:rPr lang="en-US"/>
              <a:t>Answer 4</a:t>
            </a:r>
          </a:p>
        </p:txBody>
      </p:sp>
    </p:spTree>
    <p:extLst>
      <p:ext uri="{BB962C8B-B14F-4D97-AF65-F5344CB8AC3E}">
        <p14:creationId xmlns:p14="http://schemas.microsoft.com/office/powerpoint/2010/main" val="3363543942"/>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Break 1">
    <p:spTree>
      <p:nvGrpSpPr>
        <p:cNvPr id="1" name=""/>
        <p:cNvGrpSpPr/>
        <p:nvPr/>
      </p:nvGrpSpPr>
      <p:grpSpPr>
        <a:xfrm>
          <a:off x="0" y="0"/>
          <a:ext cx="0" cy="0"/>
          <a:chOff x="0" y="0"/>
          <a:chExt cx="0" cy="0"/>
        </a:xfrm>
      </p:grpSpPr>
      <p:sp>
        <p:nvSpPr>
          <p:cNvPr id="5" name="Picture Placeholder 2">
            <a:extLst>
              <a:ext uri="{FF2B5EF4-FFF2-40B4-BE49-F238E27FC236}">
                <a16:creationId xmlns:a16="http://schemas.microsoft.com/office/drawing/2014/main" id="{035E63C0-8DDF-4879-A455-C971ACB30736}"/>
              </a:ext>
            </a:extLst>
          </p:cNvPr>
          <p:cNvSpPr>
            <a:spLocks noGrp="1"/>
          </p:cNvSpPr>
          <p:nvPr>
            <p:ph type="pic" sz="quarter" idx="10"/>
          </p:nvPr>
        </p:nvSpPr>
        <p:spPr>
          <a:xfrm>
            <a:off x="0" y="-1"/>
            <a:ext cx="12191999" cy="6857999"/>
          </a:xfrm>
          <a:solidFill>
            <a:schemeClr val="bg1">
              <a:lumMod val="95000"/>
            </a:schemeClr>
          </a:solidFill>
        </p:spPr>
        <p:txBody>
          <a:bodyPr anchor="t" anchorCtr="0">
            <a:noAutofit/>
          </a:bodyPr>
          <a:lstStyle>
            <a:lvl1pPr marL="0" indent="0" algn="ctr">
              <a:buNone/>
              <a:defRPr sz="1400"/>
            </a:lvl1pPr>
          </a:lstStyle>
          <a:p>
            <a:r>
              <a:rPr lang="en-US" dirty="0"/>
              <a:t>Click icon to add picture</a:t>
            </a:r>
          </a:p>
        </p:txBody>
      </p:sp>
      <p:sp>
        <p:nvSpPr>
          <p:cNvPr id="2" name="Title 1">
            <a:extLst>
              <a:ext uri="{FF2B5EF4-FFF2-40B4-BE49-F238E27FC236}">
                <a16:creationId xmlns:a16="http://schemas.microsoft.com/office/drawing/2014/main" id="{1ED6BA20-74C4-B146-8DF6-85C573E19DB1}"/>
              </a:ext>
            </a:extLst>
          </p:cNvPr>
          <p:cNvSpPr>
            <a:spLocks noGrp="1"/>
          </p:cNvSpPr>
          <p:nvPr>
            <p:ph type="title" hasCustomPrompt="1"/>
          </p:nvPr>
        </p:nvSpPr>
        <p:spPr>
          <a:xfrm>
            <a:off x="2" y="2238233"/>
            <a:ext cx="5486400" cy="2560320"/>
          </a:xfrm>
          <a:solidFill>
            <a:schemeClr val="bg1"/>
          </a:solidFill>
        </p:spPr>
        <p:txBody>
          <a:bodyPr lIns="457200" tIns="274320" rIns="274320" bIns="274320" anchor="t" anchorCtr="0">
            <a:noAutofit/>
          </a:bodyPr>
          <a:lstStyle>
            <a:lvl1pPr>
              <a:lnSpc>
                <a:spcPct val="85000"/>
              </a:lnSpc>
              <a:defRPr sz="4800"/>
            </a:lvl1pPr>
          </a:lstStyle>
          <a:p>
            <a:r>
              <a:rPr lang="en-US"/>
              <a:t>Section title </a:t>
            </a:r>
            <a:br>
              <a:rPr lang="en-US"/>
            </a:br>
            <a:r>
              <a:rPr lang="en-US"/>
              <a:t>goes here</a:t>
            </a:r>
          </a:p>
        </p:txBody>
      </p:sp>
      <p:sp>
        <p:nvSpPr>
          <p:cNvPr id="3" name="Text Placeholder 2">
            <a:extLst>
              <a:ext uri="{FF2B5EF4-FFF2-40B4-BE49-F238E27FC236}">
                <a16:creationId xmlns:a16="http://schemas.microsoft.com/office/drawing/2014/main" id="{9789FC2C-42AA-424F-9223-5F73B95D7C36}"/>
              </a:ext>
            </a:extLst>
          </p:cNvPr>
          <p:cNvSpPr>
            <a:spLocks noGrp="1"/>
          </p:cNvSpPr>
          <p:nvPr>
            <p:ph type="body" idx="1" hasCustomPrompt="1"/>
          </p:nvPr>
        </p:nvSpPr>
        <p:spPr>
          <a:xfrm>
            <a:off x="0" y="4069080"/>
            <a:ext cx="5486402" cy="731520"/>
          </a:xfrm>
        </p:spPr>
        <p:txBody>
          <a:bodyPr lIns="457200" rIns="274320">
            <a:noAutofit/>
          </a:bodyPr>
          <a:lstStyle>
            <a:lvl1pPr marL="0" indent="0">
              <a:lnSpc>
                <a:spcPct val="100000"/>
              </a:lnSpc>
              <a:buNone/>
              <a:defRPr sz="1800" b="0" i="0" spc="200" baseline="0">
                <a:solidFill>
                  <a:schemeClr val="accent5"/>
                </a:solidFill>
                <a:latin typeface="+mn-lt"/>
                <a:cs typeface="Gill Sans Light" panose="020B0302020104020203" pitchFamily="34" charset="-79"/>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SUBTITLE OR ADDITIONAL INFORMATION CAN GO HERE</a:t>
            </a:r>
          </a:p>
        </p:txBody>
      </p:sp>
    </p:spTree>
    <p:extLst>
      <p:ext uri="{BB962C8B-B14F-4D97-AF65-F5344CB8AC3E}">
        <p14:creationId xmlns:p14="http://schemas.microsoft.com/office/powerpoint/2010/main" val="3781580935"/>
      </p:ext>
    </p:extLst>
  </p:cSld>
  <p:clrMapOvr>
    <a:masterClrMapping/>
  </p:clrMapOvr>
  <p:hf sldNum="0" hdr="0" ftr="0" dt="0"/>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ection Break 2">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FF9C560F-6D22-439B-B7AD-58D78C13A9EA}"/>
              </a:ext>
            </a:extLst>
          </p:cNvPr>
          <p:cNvSpPr>
            <a:spLocks noGrp="1"/>
          </p:cNvSpPr>
          <p:nvPr>
            <p:ph type="pic" sz="quarter" idx="10"/>
          </p:nvPr>
        </p:nvSpPr>
        <p:spPr>
          <a:xfrm>
            <a:off x="0" y="-1"/>
            <a:ext cx="12191999" cy="6857999"/>
          </a:xfrm>
          <a:solidFill>
            <a:schemeClr val="bg1">
              <a:lumMod val="95000"/>
            </a:schemeClr>
          </a:solidFill>
        </p:spPr>
        <p:txBody>
          <a:bodyPr anchor="t" anchorCtr="0">
            <a:noAutofit/>
          </a:bodyPr>
          <a:lstStyle>
            <a:lvl1pPr marL="0" indent="0" algn="ctr">
              <a:buNone/>
              <a:defRPr sz="1400"/>
            </a:lvl1pPr>
          </a:lstStyle>
          <a:p>
            <a:r>
              <a:rPr lang="en-US" dirty="0"/>
              <a:t>Click icon to add picture</a:t>
            </a:r>
          </a:p>
        </p:txBody>
      </p:sp>
      <p:sp>
        <p:nvSpPr>
          <p:cNvPr id="12" name="Title 1">
            <a:extLst>
              <a:ext uri="{FF2B5EF4-FFF2-40B4-BE49-F238E27FC236}">
                <a16:creationId xmlns:a16="http://schemas.microsoft.com/office/drawing/2014/main" id="{D985175C-7C48-9449-9A0A-088E9BCAE9BE}"/>
              </a:ext>
            </a:extLst>
          </p:cNvPr>
          <p:cNvSpPr>
            <a:spLocks noGrp="1"/>
          </p:cNvSpPr>
          <p:nvPr>
            <p:ph type="title" hasCustomPrompt="1"/>
          </p:nvPr>
        </p:nvSpPr>
        <p:spPr>
          <a:xfrm>
            <a:off x="1066800" y="4297680"/>
            <a:ext cx="5486400" cy="2560320"/>
          </a:xfrm>
          <a:solidFill>
            <a:schemeClr val="bg2"/>
          </a:solidFill>
        </p:spPr>
        <p:txBody>
          <a:bodyPr lIns="457200" tIns="274320" rIns="274320" bIns="274320" anchor="t" anchorCtr="0">
            <a:noAutofit/>
          </a:bodyPr>
          <a:lstStyle>
            <a:lvl1pPr>
              <a:lnSpc>
                <a:spcPct val="85000"/>
              </a:lnSpc>
              <a:defRPr sz="4800"/>
            </a:lvl1pPr>
          </a:lstStyle>
          <a:p>
            <a:r>
              <a:rPr lang="en-US"/>
              <a:t>Section title </a:t>
            </a:r>
            <a:br>
              <a:rPr lang="en-US"/>
            </a:br>
            <a:r>
              <a:rPr lang="en-US"/>
              <a:t>goes here</a:t>
            </a:r>
          </a:p>
        </p:txBody>
      </p:sp>
      <p:sp>
        <p:nvSpPr>
          <p:cNvPr id="13" name="Text Placeholder 2">
            <a:extLst>
              <a:ext uri="{FF2B5EF4-FFF2-40B4-BE49-F238E27FC236}">
                <a16:creationId xmlns:a16="http://schemas.microsoft.com/office/drawing/2014/main" id="{44F669B5-8A24-5846-82A0-51E5506817FB}"/>
              </a:ext>
            </a:extLst>
          </p:cNvPr>
          <p:cNvSpPr>
            <a:spLocks noGrp="1"/>
          </p:cNvSpPr>
          <p:nvPr>
            <p:ph type="body" idx="1" hasCustomPrompt="1"/>
          </p:nvPr>
        </p:nvSpPr>
        <p:spPr>
          <a:xfrm>
            <a:off x="1066800" y="6126478"/>
            <a:ext cx="5486400" cy="731520"/>
          </a:xfrm>
        </p:spPr>
        <p:txBody>
          <a:bodyPr lIns="457200" rIns="274320">
            <a:noAutofit/>
          </a:bodyPr>
          <a:lstStyle>
            <a:lvl1pPr marL="0" indent="0">
              <a:lnSpc>
                <a:spcPct val="100000"/>
              </a:lnSpc>
              <a:buNone/>
              <a:defRPr sz="1800" b="0" i="0" spc="200" baseline="0">
                <a:solidFill>
                  <a:schemeClr val="accent5"/>
                </a:solidFill>
                <a:latin typeface="+mn-lt"/>
                <a:cs typeface="Gill Sans Light" panose="020B0302020104020203" pitchFamily="34" charset="-79"/>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SUBTITLE OR ADDITIONAL INFORMATION CAN GO HERE</a:t>
            </a:r>
          </a:p>
        </p:txBody>
      </p:sp>
    </p:spTree>
    <p:extLst>
      <p:ext uri="{BB962C8B-B14F-4D97-AF65-F5344CB8AC3E}">
        <p14:creationId xmlns:p14="http://schemas.microsoft.com/office/powerpoint/2010/main" val="3637141414"/>
      </p:ext>
    </p:extLst>
  </p:cSld>
  <p:clrMapOvr>
    <a:masterClrMapping/>
  </p:clrMapOvr>
  <p:hf sldNum="0" hdr="0" ftr="0" dt="0"/>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ubsection Break">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01A35858-BC18-4785-BC59-75E0C5288EDC}"/>
              </a:ext>
            </a:extLst>
          </p:cNvPr>
          <p:cNvSpPr>
            <a:spLocks noGrp="1"/>
          </p:cNvSpPr>
          <p:nvPr>
            <p:ph type="pic" sz="quarter" idx="10"/>
          </p:nvPr>
        </p:nvSpPr>
        <p:spPr>
          <a:xfrm>
            <a:off x="0" y="-1"/>
            <a:ext cx="12191999" cy="6857999"/>
          </a:xfrm>
          <a:solidFill>
            <a:schemeClr val="bg1">
              <a:lumMod val="95000"/>
            </a:schemeClr>
          </a:solidFill>
        </p:spPr>
        <p:txBody>
          <a:bodyPr anchor="t" anchorCtr="0">
            <a:noAutofit/>
          </a:bodyPr>
          <a:lstStyle>
            <a:lvl1pPr marL="0" indent="0" algn="ctr">
              <a:buNone/>
              <a:defRPr sz="1400"/>
            </a:lvl1pPr>
          </a:lstStyle>
          <a:p>
            <a:r>
              <a:rPr lang="en-US" dirty="0"/>
              <a:t>Click icon to add picture</a:t>
            </a:r>
          </a:p>
        </p:txBody>
      </p:sp>
      <p:sp>
        <p:nvSpPr>
          <p:cNvPr id="6" name="Title 1">
            <a:extLst>
              <a:ext uri="{FF2B5EF4-FFF2-40B4-BE49-F238E27FC236}">
                <a16:creationId xmlns:a16="http://schemas.microsoft.com/office/drawing/2014/main" id="{EEFCCE50-D1A9-1249-AF64-BA06424C8034}"/>
              </a:ext>
            </a:extLst>
          </p:cNvPr>
          <p:cNvSpPr>
            <a:spLocks noGrp="1"/>
          </p:cNvSpPr>
          <p:nvPr>
            <p:ph type="title" hasCustomPrompt="1"/>
          </p:nvPr>
        </p:nvSpPr>
        <p:spPr>
          <a:xfrm>
            <a:off x="7772400" y="4754880"/>
            <a:ext cx="4419600" cy="2103120"/>
          </a:xfrm>
          <a:solidFill>
            <a:schemeClr val="bg2"/>
          </a:solidFill>
        </p:spPr>
        <p:txBody>
          <a:bodyPr lIns="274320" tIns="274320" rIns="457200" bIns="274320" anchor="t" anchorCtr="0">
            <a:noAutofit/>
          </a:bodyPr>
          <a:lstStyle>
            <a:lvl1pPr algn="l">
              <a:lnSpc>
                <a:spcPct val="85000"/>
              </a:lnSpc>
              <a:defRPr sz="3200"/>
            </a:lvl1pPr>
          </a:lstStyle>
          <a:p>
            <a:r>
              <a:rPr lang="en-US"/>
              <a:t>Sub-section </a:t>
            </a:r>
            <a:br>
              <a:rPr lang="en-US"/>
            </a:br>
            <a:r>
              <a:rPr lang="en-US"/>
              <a:t>title goes here</a:t>
            </a:r>
          </a:p>
        </p:txBody>
      </p:sp>
      <p:sp>
        <p:nvSpPr>
          <p:cNvPr id="5" name="Text Placeholder 4">
            <a:extLst>
              <a:ext uri="{FF2B5EF4-FFF2-40B4-BE49-F238E27FC236}">
                <a16:creationId xmlns:a16="http://schemas.microsoft.com/office/drawing/2014/main" id="{4C6DA884-7C48-8D49-9DFE-4CE990C95A09}"/>
              </a:ext>
            </a:extLst>
          </p:cNvPr>
          <p:cNvSpPr>
            <a:spLocks noGrp="1"/>
          </p:cNvSpPr>
          <p:nvPr>
            <p:ph type="body" sz="quarter" idx="11" hasCustomPrompt="1"/>
          </p:nvPr>
        </p:nvSpPr>
        <p:spPr>
          <a:xfrm>
            <a:off x="7772400" y="6113412"/>
            <a:ext cx="4416552" cy="731520"/>
          </a:xfrm>
        </p:spPr>
        <p:txBody>
          <a:bodyPr lIns="274320" rIns="457200">
            <a:noAutofit/>
          </a:bodyPr>
          <a:lstStyle>
            <a:lvl1pPr marL="0" indent="0" algn="l">
              <a:lnSpc>
                <a:spcPct val="100000"/>
              </a:lnSpc>
              <a:buNone/>
              <a:defRPr sz="1600" spc="200" baseline="0">
                <a:solidFill>
                  <a:schemeClr val="accent5"/>
                </a:solidFill>
              </a:defRPr>
            </a:lvl1pPr>
            <a:lvl2pPr marL="457200" indent="0">
              <a:buNone/>
              <a:defRPr sz="900"/>
            </a:lvl2pPr>
            <a:lvl3pPr marL="914400" indent="0">
              <a:buNone/>
              <a:defRPr sz="800"/>
            </a:lvl3pPr>
            <a:lvl4pPr marL="1371600" indent="0">
              <a:buNone/>
              <a:defRPr sz="700"/>
            </a:lvl4pPr>
            <a:lvl5pPr marL="1828800" indent="0">
              <a:buNone/>
              <a:defRPr sz="700"/>
            </a:lvl5pPr>
          </a:lstStyle>
          <a:p>
            <a:pPr lvl="0"/>
            <a:r>
              <a:rPr lang="en-US"/>
              <a:t>ADDITIONAL INFORMATION </a:t>
            </a:r>
            <a:br>
              <a:rPr lang="en-US"/>
            </a:br>
            <a:r>
              <a:rPr lang="en-US"/>
              <a:t>CAN GO HERE</a:t>
            </a:r>
          </a:p>
        </p:txBody>
      </p:sp>
    </p:spTree>
    <p:extLst>
      <p:ext uri="{BB962C8B-B14F-4D97-AF65-F5344CB8AC3E}">
        <p14:creationId xmlns:p14="http://schemas.microsoft.com/office/powerpoint/2010/main" val="1889030752"/>
      </p:ext>
    </p:extLst>
  </p:cSld>
  <p:clrMapOvr>
    <a:masterClrMapping/>
  </p:clrMapOvr>
  <p:hf sldNum="0"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3ADF8-C269-5D42-A626-BE35303B98E7}"/>
              </a:ext>
            </a:extLst>
          </p:cNvPr>
          <p:cNvSpPr>
            <a:spLocks noGrp="1"/>
          </p:cNvSpPr>
          <p:nvPr>
            <p:ph type="title"/>
          </p:nvPr>
        </p:nvSpPr>
        <p:spPr>
          <a:xfrm>
            <a:off x="1066800" y="365124"/>
            <a:ext cx="10058400" cy="137160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DAE7CE01-A53E-894C-9672-25D8CB7D5F89}"/>
              </a:ext>
            </a:extLst>
          </p:cNvPr>
          <p:cNvSpPr>
            <a:spLocks noGrp="1"/>
          </p:cNvSpPr>
          <p:nvPr>
            <p:ph idx="1"/>
          </p:nvPr>
        </p:nvSpPr>
        <p:spPr>
          <a:xfrm>
            <a:off x="1066800" y="1825625"/>
            <a:ext cx="10058400" cy="4389120"/>
          </a:xfrm>
        </p:spPr>
        <p:txBody>
          <a:bodyPr/>
          <a:lstStyle>
            <a:lvl1pPr>
              <a:defRPr>
                <a:solidFill>
                  <a:schemeClr val="accent5"/>
                </a:solidFill>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2468640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6E2B493-5D7A-4263-BA66-9CF479E09FBB}"/>
              </a:ext>
            </a:extLst>
          </p:cNvPr>
          <p:cNvPicPr>
            <a:picLocks noChangeAspect="1"/>
          </p:cNvPicPr>
          <p:nvPr/>
        </p:nvPicPr>
        <p:blipFill>
          <a:blip r:embed="rId31" cstate="email">
            <a:extLst>
              <a:ext uri="{28A0092B-C50C-407E-A947-70E740481C1C}">
                <a14:useLocalDpi xmlns:a14="http://schemas.microsoft.com/office/drawing/2010/main"/>
              </a:ext>
            </a:extLst>
          </a:blip>
          <a:stretch>
            <a:fillRect/>
          </a:stretch>
        </p:blipFill>
        <p:spPr>
          <a:xfrm>
            <a:off x="11426768" y="5943600"/>
            <a:ext cx="480288" cy="548640"/>
          </a:xfrm>
          <a:prstGeom prst="rect">
            <a:avLst/>
          </a:prstGeom>
        </p:spPr>
      </p:pic>
      <p:sp>
        <p:nvSpPr>
          <p:cNvPr id="2" name="Title Placeholder 1">
            <a:extLst>
              <a:ext uri="{FF2B5EF4-FFF2-40B4-BE49-F238E27FC236}">
                <a16:creationId xmlns:a16="http://schemas.microsoft.com/office/drawing/2014/main" id="{E1F0FA98-2EE8-734A-95BB-A4637DCAD581}"/>
              </a:ext>
            </a:extLst>
          </p:cNvPr>
          <p:cNvSpPr>
            <a:spLocks noGrp="1"/>
          </p:cNvSpPr>
          <p:nvPr>
            <p:ph type="title"/>
          </p:nvPr>
        </p:nvSpPr>
        <p:spPr>
          <a:xfrm>
            <a:off x="1066801" y="365124"/>
            <a:ext cx="10058399" cy="1371600"/>
          </a:xfrm>
          <a:prstGeom prst="rect">
            <a:avLst/>
          </a:prstGeom>
        </p:spPr>
        <p:txBody>
          <a:bodyPr vert="horz" lIns="0" tIns="0" rIns="0" bIns="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655A45B-F495-F641-AA7A-36292C3CC99A}"/>
              </a:ext>
            </a:extLst>
          </p:cNvPr>
          <p:cNvSpPr>
            <a:spLocks noGrp="1"/>
          </p:cNvSpPr>
          <p:nvPr>
            <p:ph type="body" idx="1"/>
          </p:nvPr>
        </p:nvSpPr>
        <p:spPr>
          <a:xfrm>
            <a:off x="1066801" y="1825625"/>
            <a:ext cx="10058399" cy="438912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hape 42">
            <a:extLst>
              <a:ext uri="{FF2B5EF4-FFF2-40B4-BE49-F238E27FC236}">
                <a16:creationId xmlns:a16="http://schemas.microsoft.com/office/drawing/2014/main" id="{46710BAE-D18E-4F67-8F2D-1FEF90E5344E}"/>
              </a:ext>
            </a:extLst>
          </p:cNvPr>
          <p:cNvSpPr txBox="1">
            <a:spLocks/>
          </p:cNvSpPr>
          <p:nvPr/>
        </p:nvSpPr>
        <p:spPr>
          <a:xfrm>
            <a:off x="5562600" y="6583680"/>
            <a:ext cx="1066800" cy="182880"/>
          </a:xfrm>
          <a:prstGeom prst="rect">
            <a:avLst/>
          </a:prstGeom>
        </p:spPr>
        <p:txBody>
          <a:bodyPr lIns="0" tIns="0" rIns="0" bIns="0" anchor="ctr" anchorCtr="0"/>
          <a:lstStyle>
            <a:defPPr>
              <a:defRPr lang="en-US"/>
            </a:defPPr>
            <a:lvl1pPr marL="0" algn="l" defTabSz="914400" rtl="0" eaLnBrk="1" latinLnBrk="0" hangingPunct="1">
              <a:defRPr sz="1800" kern="1200">
                <a:solidFill>
                  <a:srgbClr val="C1C0BE"/>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86CB4B4D-7CA3-9044-876B-883B54F8677D}" type="slidenum">
              <a:rPr lang="en-US" sz="800" smtClean="0">
                <a:solidFill>
                  <a:schemeClr val="accent5"/>
                </a:solidFill>
              </a:rPr>
              <a:pPr algn="ctr"/>
              <a:t>‹#›</a:t>
            </a:fld>
            <a:endParaRPr lang="en-US" sz="800" dirty="0">
              <a:solidFill>
                <a:schemeClr val="accent5"/>
              </a:solidFill>
            </a:endParaRPr>
          </a:p>
        </p:txBody>
      </p:sp>
      <p:sp>
        <p:nvSpPr>
          <p:cNvPr id="7" name="Shape 42">
            <a:extLst>
              <a:ext uri="{FF2B5EF4-FFF2-40B4-BE49-F238E27FC236}">
                <a16:creationId xmlns:a16="http://schemas.microsoft.com/office/drawing/2014/main" id="{625D0954-6063-4763-B6FC-0F7A9FF2C385}"/>
              </a:ext>
            </a:extLst>
          </p:cNvPr>
          <p:cNvSpPr txBox="1">
            <a:spLocks/>
          </p:cNvSpPr>
          <p:nvPr/>
        </p:nvSpPr>
        <p:spPr>
          <a:xfrm>
            <a:off x="284944" y="6583680"/>
            <a:ext cx="1069848" cy="182880"/>
          </a:xfrm>
          <a:prstGeom prst="rect">
            <a:avLst/>
          </a:prstGeom>
        </p:spPr>
        <p:txBody>
          <a:bodyPr lIns="0" tIns="0" rIns="0" bIns="0" anchor="ctr" anchorCtr="0"/>
          <a:lstStyle>
            <a:defPPr>
              <a:defRPr lang="en-US"/>
            </a:defPPr>
            <a:lvl1pPr marL="0" algn="l" defTabSz="914400" rtl="0" eaLnBrk="1" latinLnBrk="0" hangingPunct="1">
              <a:defRPr sz="1800" kern="1200">
                <a:solidFill>
                  <a:srgbClr val="C1C0BE"/>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i="0" u="none" strike="noStrike" kern="1200" baseline="0" dirty="0">
                <a:solidFill>
                  <a:schemeClr val="accent5"/>
                </a:solidFill>
                <a:latin typeface="+mn-lt"/>
                <a:ea typeface="+mn-ea"/>
                <a:cs typeface="+mn-cs"/>
              </a:rPr>
              <a:t>© 2024 Crowe LLP</a:t>
            </a:r>
          </a:p>
        </p:txBody>
      </p:sp>
    </p:spTree>
    <p:extLst>
      <p:ext uri="{BB962C8B-B14F-4D97-AF65-F5344CB8AC3E}">
        <p14:creationId xmlns:p14="http://schemas.microsoft.com/office/powerpoint/2010/main" val="2910452695"/>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6" r:id="rId10"/>
    <p:sldLayoutId id="2147483797" r:id="rId11"/>
    <p:sldLayoutId id="2147483798" r:id="rId12"/>
    <p:sldLayoutId id="2147483799" r:id="rId13"/>
    <p:sldLayoutId id="2147483800" r:id="rId14"/>
    <p:sldLayoutId id="2147483801" r:id="rId15"/>
    <p:sldLayoutId id="2147483802" r:id="rId16"/>
    <p:sldLayoutId id="2147483803" r:id="rId17"/>
    <p:sldLayoutId id="2147483804" r:id="rId18"/>
    <p:sldLayoutId id="2147483805" r:id="rId19"/>
    <p:sldLayoutId id="2147483811" r:id="rId20"/>
    <p:sldLayoutId id="2147483812" r:id="rId21"/>
    <p:sldLayoutId id="2147483813" r:id="rId22"/>
    <p:sldLayoutId id="2147483814" r:id="rId23"/>
    <p:sldLayoutId id="2147483815" r:id="rId24"/>
    <p:sldLayoutId id="2147483818" r:id="rId25"/>
    <p:sldLayoutId id="2147483822" r:id="rId26"/>
    <p:sldLayoutId id="2147483825" r:id="rId27"/>
    <p:sldLayoutId id="2147483826" r:id="rId28"/>
    <p:sldLayoutId id="2147483828" r:id="rId29"/>
  </p:sldLayoutIdLst>
  <p:hf sldNum="0" hdr="0" ftr="0" dt="0"/>
  <p:txStyles>
    <p:titleStyle>
      <a:lvl1pPr algn="l" defTabSz="914400" rtl="0" eaLnBrk="1" latinLnBrk="0" hangingPunct="1">
        <a:lnSpc>
          <a:spcPct val="90000"/>
        </a:lnSpc>
        <a:spcBef>
          <a:spcPct val="0"/>
        </a:spcBef>
        <a:buNone/>
        <a:defRPr sz="4400" b="1" i="0" kern="1200" spc="-150">
          <a:solidFill>
            <a:schemeClr val="accent1"/>
          </a:solidFill>
          <a:latin typeface="+mj-lt"/>
          <a:ea typeface="+mj-ea"/>
          <a:cs typeface="Gill Sans" panose="020B0502020104020203" pitchFamily="34" charset="-79"/>
        </a:defRPr>
      </a:lvl1pPr>
    </p:titleStyle>
    <p:bodyStyle>
      <a:lvl1pPr marL="0" indent="0" algn="l" defTabSz="914400" rtl="0" eaLnBrk="1" latinLnBrk="0" hangingPunct="1">
        <a:lnSpc>
          <a:spcPct val="90000"/>
        </a:lnSpc>
        <a:spcBef>
          <a:spcPts val="1000"/>
        </a:spcBef>
        <a:spcAft>
          <a:spcPts val="600"/>
        </a:spcAft>
        <a:buFontTx/>
        <a:buNone/>
        <a:defRPr sz="2400" b="0" i="0" kern="1200">
          <a:solidFill>
            <a:schemeClr val="accent5"/>
          </a:solidFill>
          <a:latin typeface="+mn-lt"/>
          <a:ea typeface="+mn-ea"/>
          <a:cs typeface="Gill Sans Light" panose="020B0302020104020203"/>
        </a:defRPr>
      </a:lvl1pPr>
      <a:lvl2pPr marL="182880" indent="-182880" algn="l" defTabSz="914400" rtl="0" eaLnBrk="1" latinLnBrk="0" hangingPunct="1">
        <a:lnSpc>
          <a:spcPct val="90000"/>
        </a:lnSpc>
        <a:spcBef>
          <a:spcPts val="500"/>
        </a:spcBef>
        <a:buFont typeface="Arial" panose="020B0604020202020204" pitchFamily="34" charset="0"/>
        <a:buChar char="•"/>
        <a:defRPr sz="2000" b="0" i="0" kern="1200">
          <a:solidFill>
            <a:schemeClr val="accent5"/>
          </a:solidFill>
          <a:latin typeface="+mn-lt"/>
          <a:ea typeface="+mn-ea"/>
          <a:cs typeface="Gill Sans Light" panose="020B0302020104020203"/>
        </a:defRPr>
      </a:lvl2pPr>
      <a:lvl3pPr marL="365760" indent="-164592" algn="l" defTabSz="914400" rtl="0" eaLnBrk="1" latinLnBrk="0" hangingPunct="1">
        <a:lnSpc>
          <a:spcPct val="90000"/>
        </a:lnSpc>
        <a:spcBef>
          <a:spcPts val="500"/>
        </a:spcBef>
        <a:buFont typeface="Arial" panose="020B0604020202020204" pitchFamily="34" charset="0"/>
        <a:buChar char="•"/>
        <a:defRPr sz="1800" b="0" i="0" kern="1200">
          <a:solidFill>
            <a:schemeClr val="accent5"/>
          </a:solidFill>
          <a:latin typeface="+mn-lt"/>
          <a:ea typeface="+mn-ea"/>
          <a:cs typeface="Gill Sans Light" panose="020B0302020104020203"/>
        </a:defRPr>
      </a:lvl3pPr>
      <a:lvl4pPr marL="548640" indent="-164592" algn="l" defTabSz="914400" rtl="0" eaLnBrk="1" latinLnBrk="0" hangingPunct="1">
        <a:lnSpc>
          <a:spcPct val="90000"/>
        </a:lnSpc>
        <a:spcBef>
          <a:spcPts val="500"/>
        </a:spcBef>
        <a:buFont typeface="Arial" panose="020B0604020202020204" pitchFamily="34" charset="0"/>
        <a:buChar char="•"/>
        <a:defRPr sz="1600" b="0" i="0" kern="1200">
          <a:solidFill>
            <a:schemeClr val="accent5"/>
          </a:solidFill>
          <a:latin typeface="+mn-lt"/>
          <a:ea typeface="+mn-ea"/>
          <a:cs typeface="Gill Sans Light" panose="020B0302020104020203"/>
        </a:defRPr>
      </a:lvl4pPr>
      <a:lvl5pPr marL="685800" indent="-137160" algn="l" defTabSz="914400" rtl="0" eaLnBrk="1" latinLnBrk="0" hangingPunct="1">
        <a:lnSpc>
          <a:spcPct val="90000"/>
        </a:lnSpc>
        <a:spcBef>
          <a:spcPts val="500"/>
        </a:spcBef>
        <a:buFont typeface="Arial" panose="020B0604020202020204" pitchFamily="34" charset="0"/>
        <a:buChar char="•"/>
        <a:defRPr sz="1400" b="0" i="0" kern="1200">
          <a:solidFill>
            <a:schemeClr val="accent5"/>
          </a:solidFill>
          <a:latin typeface="+mn-lt"/>
          <a:ea typeface="+mn-ea"/>
          <a:cs typeface="Gill Sans Light" panose="020B0302020104020203"/>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72">
          <p15:clr>
            <a:srgbClr val="F26B43"/>
          </p15:clr>
        </p15:guide>
        <p15:guide id="3" pos="7008">
          <p15:clr>
            <a:srgbClr val="F26B43"/>
          </p15:clr>
        </p15:guide>
        <p15:guide id="4" pos="3840">
          <p15:clr>
            <a:srgbClr val="F26B43"/>
          </p15:clr>
        </p15:guide>
        <p15:guide id="5" orient="horz" pos="3912">
          <p15:clr>
            <a:srgbClr val="F26B43"/>
          </p15:clr>
        </p15:guide>
        <p15:guide id="6" pos="288">
          <p15:clr>
            <a:srgbClr val="F26B43"/>
          </p15:clr>
        </p15:guide>
        <p15:guide id="7" pos="7392">
          <p15:clr>
            <a:srgbClr val="F26B43"/>
          </p15:clr>
        </p15:guide>
        <p15:guide id="8" orient="horz" pos="1104" userDrawn="1">
          <p15:clr>
            <a:srgbClr val="F26B43"/>
          </p15:clr>
        </p15:guide>
        <p15:guide id="9" pos="51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2.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2.xml"/></Relationships>
</file>

<file path=ppt/slides/_rels/slide2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9.xml"/></Relationships>
</file>

<file path=ppt/slides/_rels/slide2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hyperlink" Target="mailto:devin.spence@crowe.com" TargetMode="External"/><Relationship Id="rId2" Type="http://schemas.openxmlformats.org/officeDocument/2006/relationships/notesSlide" Target="../notesSlides/notesSlide28.xml"/><Relationship Id="rId1" Type="http://schemas.openxmlformats.org/officeDocument/2006/relationships/slideLayout" Target="../slideLayouts/slideLayout18.xml"/><Relationship Id="rId4" Type="http://schemas.openxmlformats.org/officeDocument/2006/relationships/image" Target="../media/image11.jpeg"/></Relationships>
</file>

<file path=ppt/slides/_rels/slide3.xml.rels><?xml version="1.0" encoding="UTF-8" standalone="yes"?>
<Relationships xmlns="http://schemas.openxmlformats.org/package/2006/relationships"><Relationship Id="rId3" Type="http://schemas.openxmlformats.org/officeDocument/2006/relationships/hyperlink" Target="mailto:Chris.mcclure@crowehorwath.com" TargetMode="External"/><Relationship Id="rId2" Type="http://schemas.openxmlformats.org/officeDocument/2006/relationships/notesSlide" Target="../notesSlides/notesSlide3.xml"/><Relationship Id="rId1" Type="http://schemas.openxmlformats.org/officeDocument/2006/relationships/slideLayout" Target="../slideLayouts/slideLayout26.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Placeholder 21" descr="A picture containing bottle&#10;&#10;Description automatically generated">
            <a:extLst>
              <a:ext uri="{FF2B5EF4-FFF2-40B4-BE49-F238E27FC236}">
                <a16:creationId xmlns:a16="http://schemas.microsoft.com/office/drawing/2014/main" id="{0331D65A-E96D-41FD-9820-787FD1FFA171}"/>
              </a:ext>
            </a:extLst>
          </p:cNvPr>
          <p:cNvPicPr>
            <a:picLocks noGrp="1" noChangeAspect="1"/>
          </p:cNvPicPr>
          <p:nvPr>
            <p:ph type="pic" sz="quarter" idx="10"/>
          </p:nvPr>
        </p:nvPicPr>
        <p:blipFill rotWithShape="1">
          <a:blip r:embed="rId3" cstate="email">
            <a:extLst>
              <a:ext uri="{28A0092B-C50C-407E-A947-70E740481C1C}">
                <a14:useLocalDpi xmlns:a14="http://schemas.microsoft.com/office/drawing/2010/main"/>
              </a:ext>
            </a:extLst>
          </a:blip>
          <a:srcRect/>
          <a:stretch/>
        </p:blipFill>
        <p:spPr>
          <a:xfrm flipH="1">
            <a:off x="0" y="0"/>
            <a:ext cx="12191999" cy="5791200"/>
          </a:xfrm>
        </p:spPr>
      </p:pic>
      <p:sp>
        <p:nvSpPr>
          <p:cNvPr id="9" name="Title 8">
            <a:extLst>
              <a:ext uri="{FF2B5EF4-FFF2-40B4-BE49-F238E27FC236}">
                <a16:creationId xmlns:a16="http://schemas.microsoft.com/office/drawing/2014/main" id="{3F514CFB-71AC-4E40-8F4F-AAB1C70087A4}"/>
              </a:ext>
            </a:extLst>
          </p:cNvPr>
          <p:cNvSpPr>
            <a:spLocks noGrp="1"/>
          </p:cNvSpPr>
          <p:nvPr>
            <p:ph type="title"/>
          </p:nvPr>
        </p:nvSpPr>
        <p:spPr/>
        <p:txBody>
          <a:bodyPr>
            <a:noAutofit/>
          </a:bodyPr>
          <a:lstStyle/>
          <a:p>
            <a:r>
              <a:rPr lang="en-US" sz="3600" dirty="0">
                <a:solidFill>
                  <a:srgbClr val="44546A"/>
                </a:solidFill>
                <a:effectLst/>
                <a:latin typeface="Arial" panose="020B0604020202020204" pitchFamily="34" charset="0"/>
                <a:ea typeface="Calibri" panose="020F0502020204030204" pitchFamily="34" charset="0"/>
              </a:rPr>
              <a:t>SAS 99 - How Auditors Think About Fraud</a:t>
            </a:r>
            <a:endParaRPr lang="en-US" sz="8000" dirty="0"/>
          </a:p>
        </p:txBody>
      </p:sp>
      <p:sp>
        <p:nvSpPr>
          <p:cNvPr id="3" name="Text Placeholder 2">
            <a:extLst>
              <a:ext uri="{FF2B5EF4-FFF2-40B4-BE49-F238E27FC236}">
                <a16:creationId xmlns:a16="http://schemas.microsoft.com/office/drawing/2014/main" id="{B15E65C6-29DD-4565-9E4B-8153395E423B}"/>
              </a:ext>
            </a:extLst>
          </p:cNvPr>
          <p:cNvSpPr>
            <a:spLocks noGrp="1"/>
          </p:cNvSpPr>
          <p:nvPr>
            <p:ph type="body" sz="quarter" idx="15"/>
          </p:nvPr>
        </p:nvSpPr>
        <p:spPr/>
        <p:txBody>
          <a:bodyPr/>
          <a:lstStyle/>
          <a:p>
            <a:r>
              <a:rPr lang="en-US" sz="1400" dirty="0"/>
              <a:t>Publication date: March 2024</a:t>
            </a:r>
          </a:p>
        </p:txBody>
      </p:sp>
      <p:sp>
        <p:nvSpPr>
          <p:cNvPr id="7" name="Text Placeholder 6">
            <a:extLst>
              <a:ext uri="{FF2B5EF4-FFF2-40B4-BE49-F238E27FC236}">
                <a16:creationId xmlns:a16="http://schemas.microsoft.com/office/drawing/2014/main" id="{8B29E28C-D6C4-43F0-82D0-781CFEA80D15}"/>
              </a:ext>
            </a:extLst>
          </p:cNvPr>
          <p:cNvSpPr>
            <a:spLocks noGrp="1"/>
          </p:cNvSpPr>
          <p:nvPr>
            <p:ph type="body" sz="quarter" idx="14"/>
          </p:nvPr>
        </p:nvSpPr>
        <p:spPr/>
        <p:txBody>
          <a:bodyPr numCol="1" anchor="b" anchorCtr="0">
            <a:noAutofit/>
          </a:bodyPr>
          <a:lstStyle/>
          <a:p>
            <a:pPr>
              <a:spcBef>
                <a:spcPts val="0"/>
              </a:spcBef>
            </a:pPr>
            <a:r>
              <a:rPr lang="en-US" sz="1400" spc="100" dirty="0"/>
              <a:t>Devin Spence</a:t>
            </a:r>
          </a:p>
        </p:txBody>
      </p:sp>
      <p:grpSp>
        <p:nvGrpSpPr>
          <p:cNvPr id="6" name="Group 5">
            <a:extLst>
              <a:ext uri="{FF2B5EF4-FFF2-40B4-BE49-F238E27FC236}">
                <a16:creationId xmlns:a16="http://schemas.microsoft.com/office/drawing/2014/main" id="{D866F91A-9131-4F51-A4C1-FF93E9768BA2}"/>
              </a:ext>
            </a:extLst>
          </p:cNvPr>
          <p:cNvGrpSpPr/>
          <p:nvPr/>
        </p:nvGrpSpPr>
        <p:grpSpPr>
          <a:xfrm>
            <a:off x="460376" y="369887"/>
            <a:ext cx="1590675" cy="457200"/>
            <a:chOff x="3703638" y="254001"/>
            <a:chExt cx="1590675" cy="457200"/>
          </a:xfrm>
        </p:grpSpPr>
        <p:sp>
          <p:nvSpPr>
            <p:cNvPr id="8" name="Freeform 5">
              <a:extLst>
                <a:ext uri="{FF2B5EF4-FFF2-40B4-BE49-F238E27FC236}">
                  <a16:creationId xmlns:a16="http://schemas.microsoft.com/office/drawing/2014/main" id="{EA1EAC37-A59A-40E1-BB84-C073B65F239E}"/>
                </a:ext>
              </a:extLst>
            </p:cNvPr>
            <p:cNvSpPr>
              <a:spLocks/>
            </p:cNvSpPr>
            <p:nvPr userDrawn="1"/>
          </p:nvSpPr>
          <p:spPr bwMode="auto">
            <a:xfrm>
              <a:off x="3703638" y="254001"/>
              <a:ext cx="501650" cy="457200"/>
            </a:xfrm>
            <a:custGeom>
              <a:avLst/>
              <a:gdLst>
                <a:gd name="T0" fmla="*/ 54 w 101"/>
                <a:gd name="T1" fmla="*/ 1 h 90"/>
                <a:gd name="T2" fmla="*/ 54 w 101"/>
                <a:gd name="T3" fmla="*/ 0 h 90"/>
                <a:gd name="T4" fmla="*/ 53 w 101"/>
                <a:gd name="T5" fmla="*/ 1 h 90"/>
                <a:gd name="T6" fmla="*/ 0 w 101"/>
                <a:gd name="T7" fmla="*/ 90 h 90"/>
                <a:gd name="T8" fmla="*/ 0 w 101"/>
                <a:gd name="T9" fmla="*/ 90 h 90"/>
                <a:gd name="T10" fmla="*/ 0 w 101"/>
                <a:gd name="T11" fmla="*/ 90 h 90"/>
                <a:gd name="T12" fmla="*/ 53 w 101"/>
                <a:gd name="T13" fmla="*/ 27 h 90"/>
                <a:gd name="T14" fmla="*/ 53 w 101"/>
                <a:gd name="T15" fmla="*/ 26 h 90"/>
                <a:gd name="T16" fmla="*/ 53 w 101"/>
                <a:gd name="T17" fmla="*/ 27 h 90"/>
                <a:gd name="T18" fmla="*/ 17 w 101"/>
                <a:gd name="T19" fmla="*/ 90 h 90"/>
                <a:gd name="T20" fmla="*/ 17 w 101"/>
                <a:gd name="T21" fmla="*/ 90 h 90"/>
                <a:gd name="T22" fmla="*/ 17 w 101"/>
                <a:gd name="T23" fmla="*/ 90 h 90"/>
                <a:gd name="T24" fmla="*/ 60 w 101"/>
                <a:gd name="T25" fmla="*/ 38 h 90"/>
                <a:gd name="T26" fmla="*/ 60 w 101"/>
                <a:gd name="T27" fmla="*/ 38 h 90"/>
                <a:gd name="T28" fmla="*/ 60 w 101"/>
                <a:gd name="T29" fmla="*/ 38 h 90"/>
                <a:gd name="T30" fmla="*/ 32 w 101"/>
                <a:gd name="T31" fmla="*/ 90 h 90"/>
                <a:gd name="T32" fmla="*/ 32 w 101"/>
                <a:gd name="T33" fmla="*/ 90 h 90"/>
                <a:gd name="T34" fmla="*/ 32 w 101"/>
                <a:gd name="T35" fmla="*/ 90 h 90"/>
                <a:gd name="T36" fmla="*/ 66 w 101"/>
                <a:gd name="T37" fmla="*/ 49 h 90"/>
                <a:gd name="T38" fmla="*/ 67 w 101"/>
                <a:gd name="T39" fmla="*/ 48 h 90"/>
                <a:gd name="T40" fmla="*/ 68 w 101"/>
                <a:gd name="T41" fmla="*/ 49 h 90"/>
                <a:gd name="T42" fmla="*/ 101 w 101"/>
                <a:gd name="T43" fmla="*/ 90 h 90"/>
                <a:gd name="T44" fmla="*/ 101 w 101"/>
                <a:gd name="T45" fmla="*/ 90 h 90"/>
                <a:gd name="T46" fmla="*/ 101 w 101"/>
                <a:gd name="T47" fmla="*/ 90 h 90"/>
                <a:gd name="T48" fmla="*/ 54 w 101"/>
                <a:gd name="T49" fmla="*/ 1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01" h="90">
                  <a:moveTo>
                    <a:pt x="54" y="1"/>
                  </a:moveTo>
                  <a:cubicBezTo>
                    <a:pt x="54" y="0"/>
                    <a:pt x="54" y="0"/>
                    <a:pt x="54" y="0"/>
                  </a:cubicBezTo>
                  <a:cubicBezTo>
                    <a:pt x="54" y="0"/>
                    <a:pt x="53" y="0"/>
                    <a:pt x="53" y="1"/>
                  </a:cubicBezTo>
                  <a:cubicBezTo>
                    <a:pt x="0" y="90"/>
                    <a:pt x="0" y="90"/>
                    <a:pt x="0" y="90"/>
                  </a:cubicBezTo>
                  <a:cubicBezTo>
                    <a:pt x="0" y="90"/>
                    <a:pt x="0" y="90"/>
                    <a:pt x="0" y="90"/>
                  </a:cubicBezTo>
                  <a:cubicBezTo>
                    <a:pt x="0" y="90"/>
                    <a:pt x="0" y="90"/>
                    <a:pt x="0" y="90"/>
                  </a:cubicBezTo>
                  <a:cubicBezTo>
                    <a:pt x="53" y="27"/>
                    <a:pt x="53" y="27"/>
                    <a:pt x="53" y="27"/>
                  </a:cubicBezTo>
                  <a:cubicBezTo>
                    <a:pt x="53" y="26"/>
                    <a:pt x="53" y="26"/>
                    <a:pt x="53" y="26"/>
                  </a:cubicBezTo>
                  <a:cubicBezTo>
                    <a:pt x="53" y="26"/>
                    <a:pt x="53" y="26"/>
                    <a:pt x="53" y="27"/>
                  </a:cubicBezTo>
                  <a:cubicBezTo>
                    <a:pt x="17" y="90"/>
                    <a:pt x="17" y="90"/>
                    <a:pt x="17" y="90"/>
                  </a:cubicBezTo>
                  <a:cubicBezTo>
                    <a:pt x="17" y="90"/>
                    <a:pt x="16" y="90"/>
                    <a:pt x="17" y="90"/>
                  </a:cubicBezTo>
                  <a:cubicBezTo>
                    <a:pt x="17" y="90"/>
                    <a:pt x="17" y="90"/>
                    <a:pt x="17" y="90"/>
                  </a:cubicBezTo>
                  <a:cubicBezTo>
                    <a:pt x="60" y="38"/>
                    <a:pt x="60" y="38"/>
                    <a:pt x="60" y="38"/>
                  </a:cubicBezTo>
                  <a:cubicBezTo>
                    <a:pt x="60" y="38"/>
                    <a:pt x="60" y="38"/>
                    <a:pt x="60" y="38"/>
                  </a:cubicBezTo>
                  <a:cubicBezTo>
                    <a:pt x="60" y="38"/>
                    <a:pt x="60" y="38"/>
                    <a:pt x="60" y="38"/>
                  </a:cubicBezTo>
                  <a:cubicBezTo>
                    <a:pt x="32" y="90"/>
                    <a:pt x="32" y="90"/>
                    <a:pt x="32" y="90"/>
                  </a:cubicBezTo>
                  <a:cubicBezTo>
                    <a:pt x="32" y="90"/>
                    <a:pt x="32" y="90"/>
                    <a:pt x="32" y="90"/>
                  </a:cubicBezTo>
                  <a:cubicBezTo>
                    <a:pt x="32" y="90"/>
                    <a:pt x="32" y="90"/>
                    <a:pt x="32" y="90"/>
                  </a:cubicBezTo>
                  <a:cubicBezTo>
                    <a:pt x="66" y="49"/>
                    <a:pt x="66" y="49"/>
                    <a:pt x="66" y="49"/>
                  </a:cubicBezTo>
                  <a:cubicBezTo>
                    <a:pt x="66" y="48"/>
                    <a:pt x="67" y="48"/>
                    <a:pt x="67" y="48"/>
                  </a:cubicBezTo>
                  <a:cubicBezTo>
                    <a:pt x="67" y="48"/>
                    <a:pt x="68" y="48"/>
                    <a:pt x="68" y="49"/>
                  </a:cubicBezTo>
                  <a:cubicBezTo>
                    <a:pt x="101" y="90"/>
                    <a:pt x="101" y="90"/>
                    <a:pt x="101" y="90"/>
                  </a:cubicBezTo>
                  <a:cubicBezTo>
                    <a:pt x="101" y="90"/>
                    <a:pt x="101" y="90"/>
                    <a:pt x="101" y="90"/>
                  </a:cubicBezTo>
                  <a:cubicBezTo>
                    <a:pt x="101" y="90"/>
                    <a:pt x="101" y="90"/>
                    <a:pt x="101" y="90"/>
                  </a:cubicBezTo>
                  <a:cubicBezTo>
                    <a:pt x="54" y="1"/>
                    <a:pt x="54" y="1"/>
                    <a:pt x="54" y="1"/>
                  </a:cubicBezTo>
                </a:path>
              </a:pathLst>
            </a:custGeom>
            <a:solidFill>
              <a:srgbClr val="F5A8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 name="Freeform 6">
              <a:extLst>
                <a:ext uri="{FF2B5EF4-FFF2-40B4-BE49-F238E27FC236}">
                  <a16:creationId xmlns:a16="http://schemas.microsoft.com/office/drawing/2014/main" id="{90833AA5-C9D1-48B0-AEC2-4787E261263E}"/>
                </a:ext>
              </a:extLst>
            </p:cNvPr>
            <p:cNvSpPr>
              <a:spLocks/>
            </p:cNvSpPr>
            <p:nvPr userDrawn="1"/>
          </p:nvSpPr>
          <p:spPr bwMode="auto">
            <a:xfrm>
              <a:off x="4295775" y="346076"/>
              <a:ext cx="233363" cy="288925"/>
            </a:xfrm>
            <a:custGeom>
              <a:avLst/>
              <a:gdLst>
                <a:gd name="T0" fmla="*/ 44 w 47"/>
                <a:gd name="T1" fmla="*/ 10 h 57"/>
                <a:gd name="T2" fmla="*/ 30 w 47"/>
                <a:gd name="T3" fmla="*/ 5 h 57"/>
                <a:gd name="T4" fmla="*/ 8 w 47"/>
                <a:gd name="T5" fmla="*/ 28 h 57"/>
                <a:gd name="T6" fmla="*/ 30 w 47"/>
                <a:gd name="T7" fmla="*/ 51 h 57"/>
                <a:gd name="T8" fmla="*/ 44 w 47"/>
                <a:gd name="T9" fmla="*/ 47 h 57"/>
                <a:gd name="T10" fmla="*/ 47 w 47"/>
                <a:gd name="T11" fmla="*/ 52 h 57"/>
                <a:gd name="T12" fmla="*/ 29 w 47"/>
                <a:gd name="T13" fmla="*/ 57 h 57"/>
                <a:gd name="T14" fmla="*/ 0 w 47"/>
                <a:gd name="T15" fmla="*/ 28 h 57"/>
                <a:gd name="T16" fmla="*/ 30 w 47"/>
                <a:gd name="T17" fmla="*/ 0 h 57"/>
                <a:gd name="T18" fmla="*/ 47 w 47"/>
                <a:gd name="T19" fmla="*/ 5 h 57"/>
                <a:gd name="T20" fmla="*/ 44 w 47"/>
                <a:gd name="T21" fmla="*/ 1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7" h="57">
                  <a:moveTo>
                    <a:pt x="44" y="10"/>
                  </a:moveTo>
                  <a:cubicBezTo>
                    <a:pt x="42" y="8"/>
                    <a:pt x="36" y="5"/>
                    <a:pt x="30" y="5"/>
                  </a:cubicBezTo>
                  <a:cubicBezTo>
                    <a:pt x="16" y="5"/>
                    <a:pt x="8" y="15"/>
                    <a:pt x="8" y="28"/>
                  </a:cubicBezTo>
                  <a:cubicBezTo>
                    <a:pt x="8" y="42"/>
                    <a:pt x="18" y="51"/>
                    <a:pt x="30" y="51"/>
                  </a:cubicBezTo>
                  <a:cubicBezTo>
                    <a:pt x="36" y="51"/>
                    <a:pt x="40" y="49"/>
                    <a:pt x="44" y="47"/>
                  </a:cubicBezTo>
                  <a:cubicBezTo>
                    <a:pt x="47" y="52"/>
                    <a:pt x="47" y="52"/>
                    <a:pt x="47" y="52"/>
                  </a:cubicBezTo>
                  <a:cubicBezTo>
                    <a:pt x="43" y="54"/>
                    <a:pt x="36" y="57"/>
                    <a:pt x="29" y="57"/>
                  </a:cubicBezTo>
                  <a:cubicBezTo>
                    <a:pt x="10" y="57"/>
                    <a:pt x="0" y="43"/>
                    <a:pt x="0" y="28"/>
                  </a:cubicBezTo>
                  <a:cubicBezTo>
                    <a:pt x="0" y="14"/>
                    <a:pt x="11" y="0"/>
                    <a:pt x="30" y="0"/>
                  </a:cubicBezTo>
                  <a:cubicBezTo>
                    <a:pt x="38" y="0"/>
                    <a:pt x="44" y="3"/>
                    <a:pt x="47" y="5"/>
                  </a:cubicBezTo>
                  <a:cubicBezTo>
                    <a:pt x="44" y="10"/>
                    <a:pt x="44" y="10"/>
                    <a:pt x="44" y="10"/>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1" name="Freeform 7">
              <a:extLst>
                <a:ext uri="{FF2B5EF4-FFF2-40B4-BE49-F238E27FC236}">
                  <a16:creationId xmlns:a16="http://schemas.microsoft.com/office/drawing/2014/main" id="{44CFB9BE-8D09-4E85-AC3D-35B79CD177D4}"/>
                </a:ext>
              </a:extLst>
            </p:cNvPr>
            <p:cNvSpPr>
              <a:spLocks/>
            </p:cNvSpPr>
            <p:nvPr userDrawn="1"/>
          </p:nvSpPr>
          <p:spPr bwMode="auto">
            <a:xfrm>
              <a:off x="4543425" y="427038"/>
              <a:ext cx="114300" cy="203200"/>
            </a:xfrm>
            <a:custGeom>
              <a:avLst/>
              <a:gdLst>
                <a:gd name="T0" fmla="*/ 7 w 23"/>
                <a:gd name="T1" fmla="*/ 5 h 40"/>
                <a:gd name="T2" fmla="*/ 10 w 23"/>
                <a:gd name="T3" fmla="*/ 2 h 40"/>
                <a:gd name="T4" fmla="*/ 16 w 23"/>
                <a:gd name="T5" fmla="*/ 0 h 40"/>
                <a:gd name="T6" fmla="*/ 23 w 23"/>
                <a:gd name="T7" fmla="*/ 3 h 40"/>
                <a:gd name="T8" fmla="*/ 19 w 23"/>
                <a:gd name="T9" fmla="*/ 8 h 40"/>
                <a:gd name="T10" fmla="*/ 14 w 23"/>
                <a:gd name="T11" fmla="*/ 6 h 40"/>
                <a:gd name="T12" fmla="*/ 8 w 23"/>
                <a:gd name="T13" fmla="*/ 19 h 40"/>
                <a:gd name="T14" fmla="*/ 8 w 23"/>
                <a:gd name="T15" fmla="*/ 40 h 40"/>
                <a:gd name="T16" fmla="*/ 0 w 23"/>
                <a:gd name="T17" fmla="*/ 40 h 40"/>
                <a:gd name="T18" fmla="*/ 0 w 23"/>
                <a:gd name="T19" fmla="*/ 1 h 40"/>
                <a:gd name="T20" fmla="*/ 7 w 23"/>
                <a:gd name="T21" fmla="*/ 1 h 40"/>
                <a:gd name="T22" fmla="*/ 7 w 23"/>
                <a:gd name="T2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3" h="40">
                  <a:moveTo>
                    <a:pt x="7" y="5"/>
                  </a:moveTo>
                  <a:cubicBezTo>
                    <a:pt x="10" y="2"/>
                    <a:pt x="10" y="2"/>
                    <a:pt x="10" y="2"/>
                  </a:cubicBezTo>
                  <a:cubicBezTo>
                    <a:pt x="12" y="1"/>
                    <a:pt x="14" y="0"/>
                    <a:pt x="16" y="0"/>
                  </a:cubicBezTo>
                  <a:cubicBezTo>
                    <a:pt x="18" y="0"/>
                    <a:pt x="20" y="1"/>
                    <a:pt x="23" y="3"/>
                  </a:cubicBezTo>
                  <a:cubicBezTo>
                    <a:pt x="19" y="8"/>
                    <a:pt x="19" y="8"/>
                    <a:pt x="19" y="8"/>
                  </a:cubicBezTo>
                  <a:cubicBezTo>
                    <a:pt x="18" y="7"/>
                    <a:pt x="16" y="6"/>
                    <a:pt x="14" y="6"/>
                  </a:cubicBezTo>
                  <a:cubicBezTo>
                    <a:pt x="11" y="6"/>
                    <a:pt x="8" y="10"/>
                    <a:pt x="8" y="19"/>
                  </a:cubicBezTo>
                  <a:cubicBezTo>
                    <a:pt x="8" y="40"/>
                    <a:pt x="8" y="40"/>
                    <a:pt x="8" y="40"/>
                  </a:cubicBezTo>
                  <a:cubicBezTo>
                    <a:pt x="0" y="40"/>
                    <a:pt x="0" y="40"/>
                    <a:pt x="0" y="40"/>
                  </a:cubicBezTo>
                  <a:cubicBezTo>
                    <a:pt x="0" y="1"/>
                    <a:pt x="0" y="1"/>
                    <a:pt x="0" y="1"/>
                  </a:cubicBezTo>
                  <a:cubicBezTo>
                    <a:pt x="7" y="1"/>
                    <a:pt x="7" y="1"/>
                    <a:pt x="7" y="1"/>
                  </a:cubicBezTo>
                  <a:cubicBezTo>
                    <a:pt x="7" y="5"/>
                    <a:pt x="7" y="5"/>
                    <a:pt x="7" y="5"/>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2" name="Freeform 8">
              <a:extLst>
                <a:ext uri="{FF2B5EF4-FFF2-40B4-BE49-F238E27FC236}">
                  <a16:creationId xmlns:a16="http://schemas.microsoft.com/office/drawing/2014/main" id="{6E1E74F7-3F0B-4F9F-9199-FD6F65879347}"/>
                </a:ext>
              </a:extLst>
            </p:cNvPr>
            <p:cNvSpPr>
              <a:spLocks noEditPoints="1"/>
            </p:cNvSpPr>
            <p:nvPr userDrawn="1"/>
          </p:nvSpPr>
          <p:spPr bwMode="auto">
            <a:xfrm>
              <a:off x="4643438" y="427038"/>
              <a:ext cx="193675" cy="207963"/>
            </a:xfrm>
            <a:custGeom>
              <a:avLst/>
              <a:gdLst>
                <a:gd name="T0" fmla="*/ 0 w 39"/>
                <a:gd name="T1" fmla="*/ 20 h 41"/>
                <a:gd name="T2" fmla="*/ 19 w 39"/>
                <a:gd name="T3" fmla="*/ 0 h 41"/>
                <a:gd name="T4" fmla="*/ 39 w 39"/>
                <a:gd name="T5" fmla="*/ 20 h 41"/>
                <a:gd name="T6" fmla="*/ 19 w 39"/>
                <a:gd name="T7" fmla="*/ 41 h 41"/>
                <a:gd name="T8" fmla="*/ 0 w 39"/>
                <a:gd name="T9" fmla="*/ 20 h 41"/>
                <a:gd name="T10" fmla="*/ 8 w 39"/>
                <a:gd name="T11" fmla="*/ 20 h 41"/>
                <a:gd name="T12" fmla="*/ 19 w 39"/>
                <a:gd name="T13" fmla="*/ 36 h 41"/>
                <a:gd name="T14" fmla="*/ 31 w 39"/>
                <a:gd name="T15" fmla="*/ 20 h 41"/>
                <a:gd name="T16" fmla="*/ 19 w 39"/>
                <a:gd name="T17" fmla="*/ 5 h 41"/>
                <a:gd name="T18" fmla="*/ 8 w 39"/>
                <a:gd name="T19" fmla="*/ 2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 h="41">
                  <a:moveTo>
                    <a:pt x="0" y="20"/>
                  </a:moveTo>
                  <a:cubicBezTo>
                    <a:pt x="0" y="7"/>
                    <a:pt x="9" y="0"/>
                    <a:pt x="19" y="0"/>
                  </a:cubicBezTo>
                  <a:cubicBezTo>
                    <a:pt x="29" y="0"/>
                    <a:pt x="39" y="7"/>
                    <a:pt x="39" y="20"/>
                  </a:cubicBezTo>
                  <a:cubicBezTo>
                    <a:pt x="39" y="32"/>
                    <a:pt x="31" y="41"/>
                    <a:pt x="19" y="41"/>
                  </a:cubicBezTo>
                  <a:cubicBezTo>
                    <a:pt x="8" y="41"/>
                    <a:pt x="0" y="32"/>
                    <a:pt x="0" y="20"/>
                  </a:cubicBezTo>
                  <a:moveTo>
                    <a:pt x="8" y="20"/>
                  </a:moveTo>
                  <a:cubicBezTo>
                    <a:pt x="8" y="27"/>
                    <a:pt x="10" y="36"/>
                    <a:pt x="19" y="36"/>
                  </a:cubicBezTo>
                  <a:cubicBezTo>
                    <a:pt x="29" y="36"/>
                    <a:pt x="31" y="27"/>
                    <a:pt x="31" y="20"/>
                  </a:cubicBezTo>
                  <a:cubicBezTo>
                    <a:pt x="31" y="13"/>
                    <a:pt x="28" y="5"/>
                    <a:pt x="19" y="5"/>
                  </a:cubicBezTo>
                  <a:cubicBezTo>
                    <a:pt x="11" y="5"/>
                    <a:pt x="8" y="13"/>
                    <a:pt x="8" y="20"/>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3" name="Freeform 9">
              <a:extLst>
                <a:ext uri="{FF2B5EF4-FFF2-40B4-BE49-F238E27FC236}">
                  <a16:creationId xmlns:a16="http://schemas.microsoft.com/office/drawing/2014/main" id="{22290D90-FE7C-4459-9B11-E63DC7DF4BEA}"/>
                </a:ext>
              </a:extLst>
            </p:cNvPr>
            <p:cNvSpPr>
              <a:spLocks/>
            </p:cNvSpPr>
            <p:nvPr userDrawn="1"/>
          </p:nvSpPr>
          <p:spPr bwMode="auto">
            <a:xfrm>
              <a:off x="4827588" y="427038"/>
              <a:ext cx="303213" cy="203200"/>
            </a:xfrm>
            <a:custGeom>
              <a:avLst/>
              <a:gdLst>
                <a:gd name="T0" fmla="*/ 33 w 61"/>
                <a:gd name="T1" fmla="*/ 1 h 40"/>
                <a:gd name="T2" fmla="*/ 45 w 61"/>
                <a:gd name="T3" fmla="*/ 31 h 40"/>
                <a:gd name="T4" fmla="*/ 45 w 61"/>
                <a:gd name="T5" fmla="*/ 31 h 40"/>
                <a:gd name="T6" fmla="*/ 54 w 61"/>
                <a:gd name="T7" fmla="*/ 0 h 40"/>
                <a:gd name="T8" fmla="*/ 61 w 61"/>
                <a:gd name="T9" fmla="*/ 1 h 40"/>
                <a:gd name="T10" fmla="*/ 47 w 61"/>
                <a:gd name="T11" fmla="*/ 40 h 40"/>
                <a:gd name="T12" fmla="*/ 42 w 61"/>
                <a:gd name="T13" fmla="*/ 40 h 40"/>
                <a:gd name="T14" fmla="*/ 30 w 61"/>
                <a:gd name="T15" fmla="*/ 9 h 40"/>
                <a:gd name="T16" fmla="*/ 30 w 61"/>
                <a:gd name="T17" fmla="*/ 9 h 40"/>
                <a:gd name="T18" fmla="*/ 18 w 61"/>
                <a:gd name="T19" fmla="*/ 40 h 40"/>
                <a:gd name="T20" fmla="*/ 14 w 61"/>
                <a:gd name="T21" fmla="*/ 40 h 40"/>
                <a:gd name="T22" fmla="*/ 0 w 61"/>
                <a:gd name="T23" fmla="*/ 2 h 40"/>
                <a:gd name="T24" fmla="*/ 7 w 61"/>
                <a:gd name="T25" fmla="*/ 0 h 40"/>
                <a:gd name="T26" fmla="*/ 17 w 61"/>
                <a:gd name="T27" fmla="*/ 31 h 40"/>
                <a:gd name="T28" fmla="*/ 17 w 61"/>
                <a:gd name="T29" fmla="*/ 31 h 40"/>
                <a:gd name="T30" fmla="*/ 28 w 61"/>
                <a:gd name="T31" fmla="*/ 1 h 40"/>
                <a:gd name="T32" fmla="*/ 33 w 61"/>
                <a:gd name="T33" fmla="*/ 1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1" h="40">
                  <a:moveTo>
                    <a:pt x="33" y="1"/>
                  </a:moveTo>
                  <a:cubicBezTo>
                    <a:pt x="37" y="10"/>
                    <a:pt x="41" y="19"/>
                    <a:pt x="45" y="31"/>
                  </a:cubicBezTo>
                  <a:cubicBezTo>
                    <a:pt x="45" y="31"/>
                    <a:pt x="45" y="31"/>
                    <a:pt x="45" y="31"/>
                  </a:cubicBezTo>
                  <a:cubicBezTo>
                    <a:pt x="48" y="19"/>
                    <a:pt x="51" y="9"/>
                    <a:pt x="54" y="0"/>
                  </a:cubicBezTo>
                  <a:cubicBezTo>
                    <a:pt x="61" y="1"/>
                    <a:pt x="61" y="1"/>
                    <a:pt x="61" y="1"/>
                  </a:cubicBezTo>
                  <a:cubicBezTo>
                    <a:pt x="47" y="40"/>
                    <a:pt x="47" y="40"/>
                    <a:pt x="47" y="40"/>
                  </a:cubicBezTo>
                  <a:cubicBezTo>
                    <a:pt x="42" y="40"/>
                    <a:pt x="42" y="40"/>
                    <a:pt x="42" y="40"/>
                  </a:cubicBezTo>
                  <a:cubicBezTo>
                    <a:pt x="38" y="30"/>
                    <a:pt x="34" y="20"/>
                    <a:pt x="30" y="9"/>
                  </a:cubicBezTo>
                  <a:cubicBezTo>
                    <a:pt x="30" y="9"/>
                    <a:pt x="30" y="9"/>
                    <a:pt x="30" y="9"/>
                  </a:cubicBezTo>
                  <a:cubicBezTo>
                    <a:pt x="26" y="20"/>
                    <a:pt x="22" y="30"/>
                    <a:pt x="18" y="40"/>
                  </a:cubicBezTo>
                  <a:cubicBezTo>
                    <a:pt x="14" y="40"/>
                    <a:pt x="14" y="40"/>
                    <a:pt x="14" y="40"/>
                  </a:cubicBezTo>
                  <a:cubicBezTo>
                    <a:pt x="0" y="2"/>
                    <a:pt x="0" y="2"/>
                    <a:pt x="0" y="2"/>
                  </a:cubicBezTo>
                  <a:cubicBezTo>
                    <a:pt x="7" y="0"/>
                    <a:pt x="7" y="0"/>
                    <a:pt x="7" y="0"/>
                  </a:cubicBezTo>
                  <a:cubicBezTo>
                    <a:pt x="10" y="9"/>
                    <a:pt x="14" y="19"/>
                    <a:pt x="17" y="31"/>
                  </a:cubicBezTo>
                  <a:cubicBezTo>
                    <a:pt x="17" y="31"/>
                    <a:pt x="17" y="31"/>
                    <a:pt x="17" y="31"/>
                  </a:cubicBezTo>
                  <a:cubicBezTo>
                    <a:pt x="21" y="19"/>
                    <a:pt x="25" y="10"/>
                    <a:pt x="28" y="1"/>
                  </a:cubicBezTo>
                  <a:cubicBezTo>
                    <a:pt x="33" y="1"/>
                    <a:pt x="33" y="1"/>
                    <a:pt x="33" y="1"/>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4" name="Freeform 10">
              <a:extLst>
                <a:ext uri="{FF2B5EF4-FFF2-40B4-BE49-F238E27FC236}">
                  <a16:creationId xmlns:a16="http://schemas.microsoft.com/office/drawing/2014/main" id="{CC242F8A-942F-48F0-9AEE-E1D2DAE3D48E}"/>
                </a:ext>
              </a:extLst>
            </p:cNvPr>
            <p:cNvSpPr>
              <a:spLocks noEditPoints="1"/>
            </p:cNvSpPr>
            <p:nvPr userDrawn="1"/>
          </p:nvSpPr>
          <p:spPr bwMode="auto">
            <a:xfrm>
              <a:off x="5119688" y="427038"/>
              <a:ext cx="174625" cy="207963"/>
            </a:xfrm>
            <a:custGeom>
              <a:avLst/>
              <a:gdLst>
                <a:gd name="T0" fmla="*/ 7 w 35"/>
                <a:gd name="T1" fmla="*/ 21 h 41"/>
                <a:gd name="T2" fmla="*/ 21 w 35"/>
                <a:gd name="T3" fmla="*/ 36 h 41"/>
                <a:gd name="T4" fmla="*/ 31 w 35"/>
                <a:gd name="T5" fmla="*/ 32 h 41"/>
                <a:gd name="T6" fmla="*/ 33 w 35"/>
                <a:gd name="T7" fmla="*/ 36 h 41"/>
                <a:gd name="T8" fmla="*/ 20 w 35"/>
                <a:gd name="T9" fmla="*/ 41 h 41"/>
                <a:gd name="T10" fmla="*/ 0 w 35"/>
                <a:gd name="T11" fmla="*/ 19 h 41"/>
                <a:gd name="T12" fmla="*/ 19 w 35"/>
                <a:gd name="T13" fmla="*/ 0 h 41"/>
                <a:gd name="T14" fmla="*/ 34 w 35"/>
                <a:gd name="T15" fmla="*/ 21 h 41"/>
                <a:gd name="T16" fmla="*/ 7 w 35"/>
                <a:gd name="T17" fmla="*/ 21 h 41"/>
                <a:gd name="T18" fmla="*/ 27 w 35"/>
                <a:gd name="T19" fmla="*/ 16 h 41"/>
                <a:gd name="T20" fmla="*/ 19 w 35"/>
                <a:gd name="T21" fmla="*/ 5 h 41"/>
                <a:gd name="T22" fmla="*/ 8 w 35"/>
                <a:gd name="T23" fmla="*/ 16 h 41"/>
                <a:gd name="T24" fmla="*/ 27 w 35"/>
                <a:gd name="T25" fmla="*/ 16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5" h="41">
                  <a:moveTo>
                    <a:pt x="7" y="21"/>
                  </a:moveTo>
                  <a:cubicBezTo>
                    <a:pt x="7" y="29"/>
                    <a:pt x="13" y="36"/>
                    <a:pt x="21" y="36"/>
                  </a:cubicBezTo>
                  <a:cubicBezTo>
                    <a:pt x="24" y="36"/>
                    <a:pt x="29" y="34"/>
                    <a:pt x="31" y="32"/>
                  </a:cubicBezTo>
                  <a:cubicBezTo>
                    <a:pt x="33" y="36"/>
                    <a:pt x="33" y="36"/>
                    <a:pt x="33" y="36"/>
                  </a:cubicBezTo>
                  <a:cubicBezTo>
                    <a:pt x="29" y="39"/>
                    <a:pt x="25" y="41"/>
                    <a:pt x="20" y="41"/>
                  </a:cubicBezTo>
                  <a:cubicBezTo>
                    <a:pt x="8" y="41"/>
                    <a:pt x="0" y="33"/>
                    <a:pt x="0" y="19"/>
                  </a:cubicBezTo>
                  <a:cubicBezTo>
                    <a:pt x="0" y="6"/>
                    <a:pt x="10" y="0"/>
                    <a:pt x="19" y="0"/>
                  </a:cubicBezTo>
                  <a:cubicBezTo>
                    <a:pt x="31" y="0"/>
                    <a:pt x="35" y="10"/>
                    <a:pt x="34" y="21"/>
                  </a:cubicBezTo>
                  <a:cubicBezTo>
                    <a:pt x="7" y="21"/>
                    <a:pt x="7" y="21"/>
                    <a:pt x="7" y="21"/>
                  </a:cubicBezTo>
                  <a:moveTo>
                    <a:pt x="27" y="16"/>
                  </a:moveTo>
                  <a:cubicBezTo>
                    <a:pt x="27" y="10"/>
                    <a:pt x="25" y="5"/>
                    <a:pt x="19" y="5"/>
                  </a:cubicBezTo>
                  <a:cubicBezTo>
                    <a:pt x="11" y="5"/>
                    <a:pt x="8" y="11"/>
                    <a:pt x="8" y="16"/>
                  </a:cubicBezTo>
                  <a:lnTo>
                    <a:pt x="27"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p>
          </p:txBody>
        </p:sp>
      </p:grpSp>
      <p:sp>
        <p:nvSpPr>
          <p:cNvPr id="16" name="TextBox 15">
            <a:extLst>
              <a:ext uri="{FF2B5EF4-FFF2-40B4-BE49-F238E27FC236}">
                <a16:creationId xmlns:a16="http://schemas.microsoft.com/office/drawing/2014/main" id="{649F3B91-062D-4ECD-99E5-AF23A1176597}"/>
              </a:ext>
            </a:extLst>
          </p:cNvPr>
          <p:cNvSpPr txBox="1"/>
          <p:nvPr/>
        </p:nvSpPr>
        <p:spPr>
          <a:xfrm>
            <a:off x="9352597" y="603504"/>
            <a:ext cx="2377440" cy="184666"/>
          </a:xfrm>
          <a:prstGeom prst="rect">
            <a:avLst/>
          </a:prstGeom>
          <a:noFill/>
        </p:spPr>
        <p:txBody>
          <a:bodyPr wrap="square" lIns="0" tIns="0" rIns="0" bIns="0" rtlCol="0">
            <a:spAutoFit/>
          </a:bodyPr>
          <a:lstStyle/>
          <a:p>
            <a:pPr algn="r"/>
            <a:r>
              <a:rPr lang="en-US" sz="1200" b="1" dirty="0">
                <a:solidFill>
                  <a:schemeClr val="bg1"/>
                </a:solidFill>
              </a:rPr>
              <a:t>Smart decisions. Lasting value</a:t>
            </a:r>
            <a:r>
              <a:rPr lang="en-US" sz="1200" b="1" spc="-300" dirty="0">
                <a:solidFill>
                  <a:schemeClr val="bg1"/>
                </a:solidFill>
              </a:rPr>
              <a:t>.</a:t>
            </a:r>
            <a:r>
              <a:rPr lang="en-US" sz="1200" b="1" spc="-300" baseline="30000" dirty="0">
                <a:solidFill>
                  <a:schemeClr val="bg1"/>
                </a:solidFill>
              </a:rPr>
              <a:t>™</a:t>
            </a:r>
          </a:p>
        </p:txBody>
      </p:sp>
    </p:spTree>
    <p:extLst>
      <p:ext uri="{BB962C8B-B14F-4D97-AF65-F5344CB8AC3E}">
        <p14:creationId xmlns:p14="http://schemas.microsoft.com/office/powerpoint/2010/main" val="3569355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224" y="297747"/>
            <a:ext cx="10058399" cy="1371600"/>
          </a:xfrm>
        </p:spPr>
        <p:txBody>
          <a:bodyPr/>
          <a:lstStyle/>
          <a:p>
            <a:r>
              <a:rPr lang="en-US" dirty="0"/>
              <a:t>Motivations to Commit Fraud</a:t>
            </a:r>
          </a:p>
        </p:txBody>
      </p:sp>
      <p:sp>
        <p:nvSpPr>
          <p:cNvPr id="9" name="Content Placeholder 2">
            <a:extLst>
              <a:ext uri="{FF2B5EF4-FFF2-40B4-BE49-F238E27FC236}">
                <a16:creationId xmlns:a16="http://schemas.microsoft.com/office/drawing/2014/main" id="{3288F619-66D8-4BDB-B1E5-2CDB98DA1F17}"/>
              </a:ext>
            </a:extLst>
          </p:cNvPr>
          <p:cNvSpPr txBox="1">
            <a:spLocks/>
          </p:cNvSpPr>
          <p:nvPr/>
        </p:nvSpPr>
        <p:spPr>
          <a:xfrm>
            <a:off x="1341740" y="1417154"/>
            <a:ext cx="10008131" cy="4556760"/>
          </a:xfrm>
          <a:prstGeom prst="rect">
            <a:avLst/>
          </a:prstGeom>
        </p:spPr>
        <p:txBody>
          <a:bodyPr/>
          <a:lstStyle>
            <a:lvl1pPr marL="179388" indent="-179388" algn="l" defTabSz="685800" rtl="0" eaLnBrk="1" latinLnBrk="0" hangingPunct="1">
              <a:spcBef>
                <a:spcPts val="600"/>
              </a:spcBef>
              <a:buClr>
                <a:schemeClr val="tx1"/>
              </a:buClr>
              <a:buSzPct val="100000"/>
              <a:buFont typeface="Arial" panose="020B0604020202020204" pitchFamily="34" charset="0"/>
              <a:buChar char="•"/>
              <a:defRPr sz="2400" kern="1200">
                <a:solidFill>
                  <a:schemeClr val="tx1"/>
                </a:solidFill>
                <a:latin typeface="+mn-lt"/>
                <a:ea typeface="+mn-ea"/>
                <a:cs typeface="+mn-cs"/>
              </a:defRPr>
            </a:lvl1pPr>
            <a:lvl2pPr marL="358775" indent="-203200" algn="l" defTabSz="685800" rtl="0" eaLnBrk="1" latinLnBrk="0" hangingPunct="1">
              <a:spcBef>
                <a:spcPts val="600"/>
              </a:spcBef>
              <a:buClr>
                <a:schemeClr val="tx1"/>
              </a:buClr>
              <a:buSzPct val="100000"/>
              <a:buFont typeface="Arial" panose="020B0604020202020204" pitchFamily="34" charset="0"/>
              <a:buChar char="•"/>
              <a:defRPr sz="2400" kern="1200">
                <a:solidFill>
                  <a:schemeClr val="tx1"/>
                </a:solidFill>
                <a:latin typeface="+mn-lt"/>
                <a:ea typeface="+mn-ea"/>
                <a:cs typeface="+mn-cs"/>
              </a:defRPr>
            </a:lvl2pPr>
            <a:lvl3pPr marL="446088" indent="-144463" algn="l" defTabSz="685800" rtl="0" eaLnBrk="1" latinLnBrk="0" hangingPunct="1">
              <a:spcBef>
                <a:spcPts val="600"/>
              </a:spcBef>
              <a:buClr>
                <a:schemeClr val="tx1"/>
              </a:buClr>
              <a:buSzPct val="100000"/>
              <a:buFont typeface="Arial" panose="020B0604020202020204" pitchFamily="34" charset="0"/>
              <a:buChar char="•"/>
              <a:defRPr sz="2400" kern="1200">
                <a:solidFill>
                  <a:schemeClr val="tx1"/>
                </a:solidFill>
                <a:latin typeface="+mn-lt"/>
                <a:ea typeface="+mn-ea"/>
                <a:cs typeface="+mn-cs"/>
              </a:defRPr>
            </a:lvl3pPr>
            <a:lvl4pPr marL="566928" indent="-137160" algn="l" defTabSz="685800" rtl="0" eaLnBrk="1" latinLnBrk="0" hangingPunct="1">
              <a:spcBef>
                <a:spcPts val="600"/>
              </a:spcBef>
              <a:buClr>
                <a:schemeClr val="tx1"/>
              </a:buClr>
              <a:buSzPct val="100000"/>
              <a:buFont typeface="Arial" panose="020B0604020202020204" pitchFamily="34" charset="0"/>
              <a:buChar char="•"/>
              <a:defRPr sz="2400" kern="1200">
                <a:solidFill>
                  <a:schemeClr val="tx1"/>
                </a:solidFill>
                <a:latin typeface="+mn-lt"/>
                <a:ea typeface="+mn-ea"/>
                <a:cs typeface="+mn-cs"/>
              </a:defRPr>
            </a:lvl4pPr>
            <a:lvl5pPr marL="694944" indent="-137160" algn="l" defTabSz="685800" rtl="0" eaLnBrk="1" latinLnBrk="0" hangingPunct="1">
              <a:spcBef>
                <a:spcPts val="600"/>
              </a:spcBef>
              <a:buClr>
                <a:schemeClr val="tx1"/>
              </a:buClr>
              <a:buSzPct val="100000"/>
              <a:buFont typeface="Arial" panose="020B0604020202020204" pitchFamily="34" charset="0"/>
              <a:buChar char="•"/>
              <a:defRPr sz="24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buClr>
                <a:schemeClr val="accent2"/>
              </a:buClr>
              <a:buFont typeface="Arial" panose="020B0604020202020204" pitchFamily="34" charset="0"/>
              <a:buNone/>
            </a:pPr>
            <a:r>
              <a:rPr lang="en-US" sz="1600" dirty="0">
                <a:solidFill>
                  <a:schemeClr val="accent6">
                    <a:lumMod val="50000"/>
                  </a:schemeClr>
                </a:solidFill>
              </a:rPr>
              <a:t>“Managing the Business Risk of Fraud: A Practical Guide” :</a:t>
            </a:r>
          </a:p>
          <a:p>
            <a:pPr lvl="1">
              <a:buClr>
                <a:schemeClr val="accent2"/>
              </a:buClr>
            </a:pPr>
            <a:r>
              <a:rPr lang="en-US" sz="1600" dirty="0">
                <a:solidFill>
                  <a:schemeClr val="accent6">
                    <a:lumMod val="50000"/>
                  </a:schemeClr>
                </a:solidFill>
              </a:rPr>
              <a:t>“Any intentional act or omission designed to deceive others, resulting in the victim suffering a loss and/or perpetrator achieving a gain.”</a:t>
            </a:r>
          </a:p>
          <a:p>
            <a:pPr lvl="1">
              <a:buClr>
                <a:schemeClr val="accent2"/>
              </a:buClr>
            </a:pPr>
            <a:endParaRPr lang="en-US" sz="1600" dirty="0"/>
          </a:p>
        </p:txBody>
      </p:sp>
      <p:pic>
        <p:nvPicPr>
          <p:cNvPr id="10" name="Content Placeholder 3">
            <a:extLst>
              <a:ext uri="{FF2B5EF4-FFF2-40B4-BE49-F238E27FC236}">
                <a16:creationId xmlns:a16="http://schemas.microsoft.com/office/drawing/2014/main" id="{09998E3B-0F8D-46F3-9779-8AF983CF6DA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26936" y="2383106"/>
            <a:ext cx="5885525" cy="3590808"/>
          </a:xfrm>
          <a:prstGeom prst="rect">
            <a:avLst/>
          </a:prstGeom>
        </p:spPr>
      </p:pic>
    </p:spTree>
    <p:extLst>
      <p:ext uri="{BB962C8B-B14F-4D97-AF65-F5344CB8AC3E}">
        <p14:creationId xmlns:p14="http://schemas.microsoft.com/office/powerpoint/2010/main" val="1070694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10058399" cy="1371600"/>
          </a:xfrm>
        </p:spPr>
        <p:txBody>
          <a:bodyPr/>
          <a:lstStyle/>
          <a:p>
            <a:r>
              <a:rPr lang="en-US" dirty="0"/>
              <a:t>Post-COVID Considerations</a:t>
            </a:r>
          </a:p>
        </p:txBody>
      </p:sp>
      <p:sp>
        <p:nvSpPr>
          <p:cNvPr id="4" name="Content Placeholder 2">
            <a:extLst>
              <a:ext uri="{FF2B5EF4-FFF2-40B4-BE49-F238E27FC236}">
                <a16:creationId xmlns:a16="http://schemas.microsoft.com/office/drawing/2014/main" id="{E4EAB3BD-2242-4E88-B317-C2E3C3E816D9}"/>
              </a:ext>
            </a:extLst>
          </p:cNvPr>
          <p:cNvSpPr txBox="1">
            <a:spLocks/>
          </p:cNvSpPr>
          <p:nvPr/>
        </p:nvSpPr>
        <p:spPr>
          <a:xfrm>
            <a:off x="457200" y="1524000"/>
            <a:ext cx="11274552" cy="4588042"/>
          </a:xfrm>
          <a:prstGeom prst="rect">
            <a:avLst/>
          </a:prstGeom>
        </p:spPr>
        <p:txBody>
          <a:bodyPr vert="horz" wrap="square" lIns="0" tIns="0" rIns="0" bIns="0" rtlCol="0" anchor="t" anchorCtr="0">
            <a:noAutofit/>
          </a:bodyPr>
          <a:lstStyle>
            <a:lvl1pPr marL="179388" indent="-179388" algn="l" defTabSz="685800" rtl="0" eaLnBrk="1" latinLnBrk="0" hangingPunct="1">
              <a:spcBef>
                <a:spcPts val="600"/>
              </a:spcBef>
              <a:buClr>
                <a:schemeClr val="tx1"/>
              </a:buClr>
              <a:buSzPct val="100000"/>
              <a:buFont typeface="Arial" panose="020B0604020202020204" pitchFamily="34" charset="0"/>
              <a:buChar char="•"/>
              <a:defRPr sz="2400" kern="1200">
                <a:solidFill>
                  <a:schemeClr val="tx1"/>
                </a:solidFill>
                <a:latin typeface="+mn-lt"/>
                <a:ea typeface="+mn-ea"/>
                <a:cs typeface="+mn-cs"/>
              </a:defRPr>
            </a:lvl1pPr>
            <a:lvl2pPr marL="358775" indent="-203200" algn="l" defTabSz="685800" rtl="0" eaLnBrk="1" latinLnBrk="0" hangingPunct="1">
              <a:spcBef>
                <a:spcPts val="600"/>
              </a:spcBef>
              <a:buClr>
                <a:schemeClr val="tx1"/>
              </a:buClr>
              <a:buSzPct val="100000"/>
              <a:buFont typeface="Arial" panose="020B0604020202020204" pitchFamily="34" charset="0"/>
              <a:buChar char="•"/>
              <a:defRPr sz="2400" kern="1200">
                <a:solidFill>
                  <a:schemeClr val="tx1"/>
                </a:solidFill>
                <a:latin typeface="+mn-lt"/>
                <a:ea typeface="+mn-ea"/>
                <a:cs typeface="+mn-cs"/>
              </a:defRPr>
            </a:lvl2pPr>
            <a:lvl3pPr marL="446088" indent="-144463" algn="l" defTabSz="685800" rtl="0" eaLnBrk="1" latinLnBrk="0" hangingPunct="1">
              <a:spcBef>
                <a:spcPts val="600"/>
              </a:spcBef>
              <a:buClr>
                <a:schemeClr val="tx1"/>
              </a:buClr>
              <a:buSzPct val="100000"/>
              <a:buFont typeface="Arial" panose="020B0604020202020204" pitchFamily="34" charset="0"/>
              <a:buChar char="•"/>
              <a:defRPr sz="2400" kern="1200">
                <a:solidFill>
                  <a:schemeClr val="tx1"/>
                </a:solidFill>
                <a:latin typeface="+mn-lt"/>
                <a:ea typeface="+mn-ea"/>
                <a:cs typeface="+mn-cs"/>
              </a:defRPr>
            </a:lvl3pPr>
            <a:lvl4pPr marL="566928" indent="-137160" algn="l" defTabSz="685800" rtl="0" eaLnBrk="1" latinLnBrk="0" hangingPunct="1">
              <a:spcBef>
                <a:spcPts val="600"/>
              </a:spcBef>
              <a:buClr>
                <a:schemeClr val="tx1"/>
              </a:buClr>
              <a:buSzPct val="100000"/>
              <a:buFont typeface="Arial" panose="020B0604020202020204" pitchFamily="34" charset="0"/>
              <a:buChar char="•"/>
              <a:defRPr sz="2400" kern="1200">
                <a:solidFill>
                  <a:schemeClr val="tx1"/>
                </a:solidFill>
                <a:latin typeface="+mn-lt"/>
                <a:ea typeface="+mn-ea"/>
                <a:cs typeface="+mn-cs"/>
              </a:defRPr>
            </a:lvl4pPr>
            <a:lvl5pPr marL="694944" indent="-137160" algn="l" defTabSz="685800" rtl="0" eaLnBrk="1" latinLnBrk="0" hangingPunct="1">
              <a:spcBef>
                <a:spcPts val="600"/>
              </a:spcBef>
              <a:buClr>
                <a:schemeClr val="tx1"/>
              </a:buClr>
              <a:buSzPct val="100000"/>
              <a:buFont typeface="Arial" panose="020B0604020202020204" pitchFamily="34" charset="0"/>
              <a:buChar char="•"/>
              <a:defRPr sz="24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buFont typeface="Arial" panose="020B0604020202020204" pitchFamily="34" charset="0"/>
              <a:buNone/>
            </a:pPr>
            <a:r>
              <a:rPr lang="en-US" sz="1200" b="1" dirty="0">
                <a:solidFill>
                  <a:schemeClr val="accent6">
                    <a:lumMod val="50000"/>
                  </a:schemeClr>
                </a:solidFill>
              </a:rPr>
              <a:t>Rationalization</a:t>
            </a:r>
          </a:p>
          <a:p>
            <a:pPr lvl="1"/>
            <a:r>
              <a:rPr lang="en-US" sz="1200" dirty="0">
                <a:solidFill>
                  <a:schemeClr val="accent6">
                    <a:lumMod val="50000"/>
                  </a:schemeClr>
                </a:solidFill>
              </a:rPr>
              <a:t>I am working harder and keeping the company alive – obviously, I deserve more.</a:t>
            </a:r>
          </a:p>
          <a:p>
            <a:pPr lvl="1"/>
            <a:r>
              <a:rPr lang="en-US" sz="1200" dirty="0">
                <a:solidFill>
                  <a:schemeClr val="accent6">
                    <a:lumMod val="50000"/>
                  </a:schemeClr>
                </a:solidFill>
              </a:rPr>
              <a:t>I have additional costs at home – I deserve more.</a:t>
            </a:r>
          </a:p>
          <a:p>
            <a:pPr lvl="1"/>
            <a:r>
              <a:rPr lang="en-US" sz="1200" dirty="0">
                <a:solidFill>
                  <a:schemeClr val="accent6">
                    <a:lumMod val="50000"/>
                  </a:schemeClr>
                </a:solidFill>
              </a:rPr>
              <a:t>We have never failed debt covenants before – we are not reporting failure today which will cost us enormous amount of time – we will be fine, the bank is not at risk.</a:t>
            </a:r>
          </a:p>
          <a:p>
            <a:pPr lvl="1"/>
            <a:r>
              <a:rPr lang="en-US" sz="1200" dirty="0">
                <a:solidFill>
                  <a:schemeClr val="accent6">
                    <a:lumMod val="50000"/>
                  </a:schemeClr>
                </a:solidFill>
              </a:rPr>
              <a:t>We didn’t get government incentive like others – we will adjust our government contracts.</a:t>
            </a:r>
          </a:p>
          <a:p>
            <a:pPr lvl="1"/>
            <a:r>
              <a:rPr lang="en-US" sz="1200" dirty="0">
                <a:solidFill>
                  <a:schemeClr val="accent6">
                    <a:lumMod val="50000"/>
                  </a:schemeClr>
                </a:solidFill>
              </a:rPr>
              <a:t>I am a parent, teacher, principal, income winner, etc. – I deserve more.</a:t>
            </a:r>
          </a:p>
          <a:p>
            <a:pPr marL="0" indent="0">
              <a:buFont typeface="Arial" panose="020B0604020202020204" pitchFamily="34" charset="0"/>
              <a:buNone/>
            </a:pPr>
            <a:r>
              <a:rPr lang="en-US" sz="1200" b="1" dirty="0">
                <a:solidFill>
                  <a:schemeClr val="accent6">
                    <a:lumMod val="50000"/>
                  </a:schemeClr>
                </a:solidFill>
              </a:rPr>
              <a:t>Incentive</a:t>
            </a:r>
          </a:p>
          <a:p>
            <a:pPr lvl="1"/>
            <a:r>
              <a:rPr lang="en-US" sz="1200" dirty="0">
                <a:solidFill>
                  <a:schemeClr val="accent6">
                    <a:lumMod val="50000"/>
                  </a:schemeClr>
                </a:solidFill>
              </a:rPr>
              <a:t>Corporate income may be down causing debt compliance issues, changes to incentive compensation plans, stock price impact, goodwill impairments.</a:t>
            </a:r>
          </a:p>
          <a:p>
            <a:pPr lvl="1"/>
            <a:r>
              <a:rPr lang="en-US" sz="1200" dirty="0">
                <a:solidFill>
                  <a:schemeClr val="accent6">
                    <a:lumMod val="50000"/>
                  </a:schemeClr>
                </a:solidFill>
              </a:rPr>
              <a:t>Individuals who are employed are struggling to balance all their demands.</a:t>
            </a:r>
          </a:p>
          <a:p>
            <a:pPr lvl="1"/>
            <a:r>
              <a:rPr lang="en-US" sz="1200" dirty="0">
                <a:solidFill>
                  <a:schemeClr val="accent6">
                    <a:lumMod val="50000"/>
                  </a:schemeClr>
                </a:solidFill>
              </a:rPr>
              <a:t>Individuals may have more responsibilities at work – less employees.</a:t>
            </a:r>
          </a:p>
          <a:p>
            <a:pPr lvl="1"/>
            <a:r>
              <a:rPr lang="en-US" sz="1200" dirty="0">
                <a:solidFill>
                  <a:schemeClr val="accent6">
                    <a:lumMod val="50000"/>
                  </a:schemeClr>
                </a:solidFill>
              </a:rPr>
              <a:t>Individuals may have compensation impact.</a:t>
            </a:r>
          </a:p>
          <a:p>
            <a:pPr marL="0" indent="0">
              <a:buFont typeface="Arial" panose="020B0604020202020204" pitchFamily="34" charset="0"/>
              <a:buNone/>
            </a:pPr>
            <a:r>
              <a:rPr lang="en-US" sz="1200" b="1" dirty="0">
                <a:solidFill>
                  <a:schemeClr val="accent6">
                    <a:lumMod val="50000"/>
                  </a:schemeClr>
                </a:solidFill>
              </a:rPr>
              <a:t>Opportunity</a:t>
            </a:r>
          </a:p>
          <a:p>
            <a:pPr lvl="1"/>
            <a:r>
              <a:rPr lang="en-US" sz="1200" dirty="0">
                <a:solidFill>
                  <a:schemeClr val="accent6">
                    <a:lumMod val="50000"/>
                  </a:schemeClr>
                </a:solidFill>
              </a:rPr>
              <a:t>Less employees – lack of segregation of duties.</a:t>
            </a:r>
          </a:p>
          <a:p>
            <a:pPr lvl="1"/>
            <a:r>
              <a:rPr lang="en-US" sz="1200" dirty="0">
                <a:solidFill>
                  <a:schemeClr val="accent6">
                    <a:lumMod val="50000"/>
                  </a:schemeClr>
                </a:solidFill>
              </a:rPr>
              <a:t>Less face-to-face time – may be easier to hide.</a:t>
            </a:r>
          </a:p>
          <a:p>
            <a:pPr lvl="1"/>
            <a:r>
              <a:rPr lang="en-US" sz="1200" dirty="0">
                <a:solidFill>
                  <a:schemeClr val="accent6">
                    <a:lumMod val="50000"/>
                  </a:schemeClr>
                </a:solidFill>
              </a:rPr>
              <a:t>Approvals via emails – more hacking of emails and easy to alter emails.</a:t>
            </a:r>
          </a:p>
          <a:p>
            <a:pPr lvl="1"/>
            <a:r>
              <a:rPr lang="en-US" sz="1200" dirty="0">
                <a:solidFill>
                  <a:schemeClr val="accent6">
                    <a:lumMod val="50000"/>
                  </a:schemeClr>
                </a:solidFill>
              </a:rPr>
              <a:t>Weak control environment before – likely weaker today.</a:t>
            </a:r>
          </a:p>
          <a:p>
            <a:pPr lvl="1"/>
            <a:r>
              <a:rPr lang="en-US" sz="1200" dirty="0">
                <a:solidFill>
                  <a:schemeClr val="accent6">
                    <a:lumMod val="50000"/>
                  </a:schemeClr>
                </a:solidFill>
              </a:rPr>
              <a:t>Firewalls have been taken down due to work from home policies – greater outside access.</a:t>
            </a:r>
          </a:p>
          <a:p>
            <a:pPr lvl="1"/>
            <a:endParaRPr lang="en-US" sz="1200" dirty="0"/>
          </a:p>
          <a:p>
            <a:endParaRPr lang="en-US" sz="1200" dirty="0"/>
          </a:p>
          <a:p>
            <a:pPr marL="155448" lvl="1" indent="0">
              <a:buFont typeface="Arial" panose="020B0604020202020204" pitchFamily="34" charset="0"/>
              <a:buNone/>
            </a:pPr>
            <a:endParaRPr lang="en-US" sz="1200" dirty="0"/>
          </a:p>
          <a:p>
            <a:pPr lvl="1"/>
            <a:endParaRPr lang="en-US" sz="1200" dirty="0"/>
          </a:p>
          <a:p>
            <a:pPr lvl="1"/>
            <a:endParaRPr lang="en-US" sz="1200" dirty="0"/>
          </a:p>
          <a:p>
            <a:endParaRPr lang="en-US" sz="1200" dirty="0"/>
          </a:p>
          <a:p>
            <a:endParaRPr lang="en-US" sz="1200" dirty="0"/>
          </a:p>
          <a:p>
            <a:endParaRPr lang="en-US" sz="1200" dirty="0"/>
          </a:p>
          <a:p>
            <a:endParaRPr lang="en-US" sz="1200" dirty="0"/>
          </a:p>
        </p:txBody>
      </p:sp>
    </p:spTree>
    <p:extLst>
      <p:ext uri="{BB962C8B-B14F-4D97-AF65-F5344CB8AC3E}">
        <p14:creationId xmlns:p14="http://schemas.microsoft.com/office/powerpoint/2010/main" val="1655003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000" y="239995"/>
            <a:ext cx="10058399" cy="1371600"/>
          </a:xfrm>
        </p:spPr>
        <p:txBody>
          <a:bodyPr/>
          <a:lstStyle/>
          <a:p>
            <a:r>
              <a:rPr lang="en-US" dirty="0"/>
              <a:t>Categories of Occupational Fraud</a:t>
            </a:r>
          </a:p>
        </p:txBody>
      </p:sp>
      <p:sp>
        <p:nvSpPr>
          <p:cNvPr id="3" name="TextBox 2"/>
          <p:cNvSpPr txBox="1"/>
          <p:nvPr/>
        </p:nvSpPr>
        <p:spPr>
          <a:xfrm>
            <a:off x="540000" y="1453896"/>
            <a:ext cx="11160000" cy="4832092"/>
          </a:xfrm>
          <a:prstGeom prst="rect">
            <a:avLst/>
          </a:prstGeom>
          <a:noFill/>
        </p:spPr>
        <p:txBody>
          <a:bodyPr wrap="square" rtlCol="0">
            <a:spAutoFit/>
          </a:bodyPr>
          <a:lstStyle/>
          <a:p>
            <a:pPr algn="just"/>
            <a:r>
              <a:rPr lang="en-US" sz="2000" b="1" dirty="0">
                <a:solidFill>
                  <a:schemeClr val="accent6">
                    <a:lumMod val="50000"/>
                  </a:schemeClr>
                </a:solidFill>
              </a:rPr>
              <a:t>Asset misappropriation </a:t>
            </a:r>
            <a:r>
              <a:rPr lang="en-US" sz="2000" b="1" i="1" dirty="0">
                <a:solidFill>
                  <a:schemeClr val="accent6">
                    <a:lumMod val="50000"/>
                  </a:schemeClr>
                </a:solidFill>
              </a:rPr>
              <a:t>(86% of known fraud cases and least costly fraud)</a:t>
            </a:r>
            <a:r>
              <a:rPr lang="en-US" sz="2000" b="1" dirty="0">
                <a:solidFill>
                  <a:schemeClr val="accent6">
                    <a:lumMod val="50000"/>
                  </a:schemeClr>
                </a:solidFill>
              </a:rPr>
              <a:t>:</a:t>
            </a:r>
          </a:p>
          <a:p>
            <a:pPr algn="just"/>
            <a:r>
              <a:rPr lang="en-US" dirty="0">
                <a:solidFill>
                  <a:schemeClr val="accent6">
                    <a:lumMod val="50000"/>
                  </a:schemeClr>
                </a:solidFill>
              </a:rPr>
              <a:t>An employee or official steals or misuses the organization’s resources (e.g., theft of company cash, false billing schemes or inflated expense reports).</a:t>
            </a:r>
          </a:p>
          <a:p>
            <a:endParaRPr lang="en-US" dirty="0">
              <a:solidFill>
                <a:schemeClr val="accent6">
                  <a:lumMod val="50000"/>
                </a:schemeClr>
              </a:solidFill>
            </a:endParaRPr>
          </a:p>
          <a:p>
            <a:pPr algn="just"/>
            <a:r>
              <a:rPr lang="en-US" sz="2000" b="1" dirty="0">
                <a:solidFill>
                  <a:schemeClr val="accent6">
                    <a:lumMod val="50000"/>
                  </a:schemeClr>
                </a:solidFill>
              </a:rPr>
              <a:t>Corruption </a:t>
            </a:r>
            <a:r>
              <a:rPr lang="en-US" sz="2000" b="1" i="1" dirty="0">
                <a:solidFill>
                  <a:schemeClr val="accent6">
                    <a:lumMod val="50000"/>
                  </a:schemeClr>
                </a:solidFill>
              </a:rPr>
              <a:t>(50% of known fraud cases)</a:t>
            </a:r>
            <a:r>
              <a:rPr lang="en-US" sz="2000" b="1" dirty="0">
                <a:solidFill>
                  <a:schemeClr val="accent6">
                    <a:lumMod val="50000"/>
                  </a:schemeClr>
                </a:solidFill>
              </a:rPr>
              <a:t>:</a:t>
            </a:r>
          </a:p>
          <a:p>
            <a:pPr algn="just"/>
            <a:r>
              <a:rPr lang="en-US" dirty="0">
                <a:solidFill>
                  <a:schemeClr val="accent6">
                    <a:lumMod val="50000"/>
                  </a:schemeClr>
                </a:solidFill>
              </a:rPr>
              <a:t>An employee or official misuses his or her influence in a business transaction in a way that violates his or her duty to the employer in order to gain a direct or indirect benefit (e.g., schemes involving bribery or conflicts of interest).</a:t>
            </a:r>
          </a:p>
          <a:p>
            <a:pPr algn="just"/>
            <a:endParaRPr lang="en-US" dirty="0">
              <a:solidFill>
                <a:schemeClr val="accent6">
                  <a:lumMod val="50000"/>
                </a:schemeClr>
              </a:solidFill>
            </a:endParaRPr>
          </a:p>
          <a:p>
            <a:pPr algn="just"/>
            <a:r>
              <a:rPr lang="en-US" sz="2000" b="1" dirty="0">
                <a:solidFill>
                  <a:schemeClr val="accent6">
                    <a:lumMod val="50000"/>
                  </a:schemeClr>
                </a:solidFill>
              </a:rPr>
              <a:t>Financial statement fraud </a:t>
            </a:r>
            <a:r>
              <a:rPr lang="en-US" sz="2000" b="1" i="1" dirty="0">
                <a:solidFill>
                  <a:schemeClr val="accent6">
                    <a:lumMod val="50000"/>
                  </a:schemeClr>
                </a:solidFill>
              </a:rPr>
              <a:t>(10% of known fraud cases and most costly fraud)</a:t>
            </a:r>
            <a:r>
              <a:rPr lang="en-US" sz="2000" b="1" dirty="0">
                <a:solidFill>
                  <a:schemeClr val="accent6">
                    <a:lumMod val="50000"/>
                  </a:schemeClr>
                </a:solidFill>
              </a:rPr>
              <a:t>:</a:t>
            </a:r>
          </a:p>
          <a:p>
            <a:pPr algn="just"/>
            <a:r>
              <a:rPr lang="en-US" dirty="0">
                <a:solidFill>
                  <a:schemeClr val="accent6">
                    <a:lumMod val="50000"/>
                  </a:schemeClr>
                </a:solidFill>
              </a:rPr>
              <a:t>An employee or official intentionally causes a misstatement or omission of material information in the organization’s financial reports (e.g., recording fictitious revenues, understating reported expenses or artificially inflating reported assets).</a:t>
            </a:r>
          </a:p>
          <a:p>
            <a:pPr algn="just"/>
            <a:endParaRPr lang="en-US" sz="1400" i="1" dirty="0">
              <a:solidFill>
                <a:schemeClr val="accent6">
                  <a:lumMod val="50000"/>
                </a:schemeClr>
              </a:solidFill>
            </a:endParaRPr>
          </a:p>
          <a:p>
            <a:pPr algn="just"/>
            <a:endParaRPr lang="en-US" sz="1400" i="1" dirty="0"/>
          </a:p>
          <a:p>
            <a:pPr algn="just"/>
            <a:endParaRPr lang="en-US" sz="1400" i="1" dirty="0"/>
          </a:p>
          <a:p>
            <a:pPr algn="just"/>
            <a:endParaRPr lang="en-US" sz="1400" i="1" dirty="0"/>
          </a:p>
          <a:p>
            <a:pPr algn="just"/>
            <a:r>
              <a:rPr lang="en-US" sz="1200" i="1" dirty="0"/>
              <a:t>Source: 2022 ACFE Report to the Nations on Occupational Fraud and Abuse</a:t>
            </a:r>
            <a:endParaRPr lang="en-US" sz="1200" dirty="0"/>
          </a:p>
        </p:txBody>
      </p:sp>
    </p:spTree>
    <p:extLst>
      <p:ext uri="{BB962C8B-B14F-4D97-AF65-F5344CB8AC3E}">
        <p14:creationId xmlns:p14="http://schemas.microsoft.com/office/powerpoint/2010/main" val="3206308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B9E58-BB88-481B-BBB2-C707CBED41C6}"/>
              </a:ext>
            </a:extLst>
          </p:cNvPr>
          <p:cNvSpPr>
            <a:spLocks noGrp="1"/>
          </p:cNvSpPr>
          <p:nvPr>
            <p:ph type="title"/>
          </p:nvPr>
        </p:nvSpPr>
        <p:spPr/>
        <p:txBody>
          <a:bodyPr/>
          <a:lstStyle/>
          <a:p>
            <a:r>
              <a:rPr lang="en-US" sz="5400" dirty="0"/>
              <a:t>Poll Question #2:</a:t>
            </a:r>
          </a:p>
        </p:txBody>
      </p:sp>
      <p:sp>
        <p:nvSpPr>
          <p:cNvPr id="3" name="Content Placeholder 2">
            <a:extLst>
              <a:ext uri="{FF2B5EF4-FFF2-40B4-BE49-F238E27FC236}">
                <a16:creationId xmlns:a16="http://schemas.microsoft.com/office/drawing/2014/main" id="{0A3A99C5-E0D6-43C9-9FF8-C5B0DBE771D7}"/>
              </a:ext>
            </a:extLst>
          </p:cNvPr>
          <p:cNvSpPr>
            <a:spLocks noGrp="1"/>
          </p:cNvSpPr>
          <p:nvPr>
            <p:ph sz="quarter" idx="10"/>
          </p:nvPr>
        </p:nvSpPr>
        <p:spPr>
          <a:xfrm>
            <a:off x="1066800" y="1431235"/>
            <a:ext cx="10058398" cy="4572000"/>
          </a:xfrm>
        </p:spPr>
        <p:txBody>
          <a:bodyPr/>
          <a:lstStyle/>
          <a:p>
            <a:pPr marL="342900" algn="l">
              <a:lnSpc>
                <a:spcPct val="200000"/>
              </a:lnSpc>
            </a:pPr>
            <a:r>
              <a:rPr lang="en-US" sz="2800" dirty="0">
                <a:solidFill>
                  <a:schemeClr val="tx1"/>
                </a:solidFill>
              </a:rPr>
              <a:t>Have you ever identified fraud?</a:t>
            </a:r>
          </a:p>
          <a:p>
            <a:pPr marL="800100" indent="-457200" algn="l">
              <a:lnSpc>
                <a:spcPct val="200000"/>
              </a:lnSpc>
              <a:buFont typeface="+mj-lt"/>
              <a:buAutoNum type="alphaUcPeriod"/>
            </a:pPr>
            <a:r>
              <a:rPr lang="en-US" sz="2800" dirty="0">
                <a:solidFill>
                  <a:schemeClr val="tx1"/>
                </a:solidFill>
              </a:rPr>
              <a:t>Yes</a:t>
            </a:r>
          </a:p>
          <a:p>
            <a:pPr marL="800100" indent="-457200" algn="l">
              <a:lnSpc>
                <a:spcPct val="200000"/>
              </a:lnSpc>
              <a:buFont typeface="+mj-lt"/>
              <a:buAutoNum type="alphaUcPeriod"/>
            </a:pPr>
            <a:r>
              <a:rPr lang="en-US" sz="2800" dirty="0">
                <a:solidFill>
                  <a:schemeClr val="tx1"/>
                </a:solidFill>
              </a:rPr>
              <a:t>No</a:t>
            </a:r>
          </a:p>
        </p:txBody>
      </p:sp>
    </p:spTree>
    <p:extLst>
      <p:ext uri="{BB962C8B-B14F-4D97-AF65-F5344CB8AC3E}">
        <p14:creationId xmlns:p14="http://schemas.microsoft.com/office/powerpoint/2010/main" val="1436026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Placeholder 11" descr="A picture containing light, laser, night, night sky&#10;&#10;Description automatically generated">
            <a:extLst>
              <a:ext uri="{FF2B5EF4-FFF2-40B4-BE49-F238E27FC236}">
                <a16:creationId xmlns:a16="http://schemas.microsoft.com/office/drawing/2014/main" id="{3D056FE4-EF27-4DD5-AF38-170C007536BE}"/>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a:fillRect/>
          </a:stretch>
        </p:blipFill>
        <p:spPr>
          <a:xfrm>
            <a:off x="0" y="1"/>
            <a:ext cx="12191999" cy="6857999"/>
          </a:xfrm>
        </p:spPr>
      </p:pic>
      <p:sp>
        <p:nvSpPr>
          <p:cNvPr id="5" name="Title 4">
            <a:extLst>
              <a:ext uri="{FF2B5EF4-FFF2-40B4-BE49-F238E27FC236}">
                <a16:creationId xmlns:a16="http://schemas.microsoft.com/office/drawing/2014/main" id="{C7663B21-E403-4647-8B59-EEAC71695F83}"/>
              </a:ext>
            </a:extLst>
          </p:cNvPr>
          <p:cNvSpPr>
            <a:spLocks noGrp="1"/>
          </p:cNvSpPr>
          <p:nvPr>
            <p:ph type="title"/>
          </p:nvPr>
        </p:nvSpPr>
        <p:spPr>
          <a:xfrm>
            <a:off x="1066799" y="4297680"/>
            <a:ext cx="7454349" cy="2560320"/>
          </a:xfrm>
        </p:spPr>
        <p:txBody>
          <a:bodyPr/>
          <a:lstStyle/>
          <a:p>
            <a:r>
              <a:rPr lang="en-US" dirty="0"/>
              <a:t>SAS 99 - Consideration of Fraud in a Financial Statement Audit</a:t>
            </a:r>
          </a:p>
        </p:txBody>
      </p:sp>
    </p:spTree>
    <p:extLst>
      <p:ext uri="{BB962C8B-B14F-4D97-AF65-F5344CB8AC3E}">
        <p14:creationId xmlns:p14="http://schemas.microsoft.com/office/powerpoint/2010/main" val="3495587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000" y="239995"/>
            <a:ext cx="10843617" cy="1371600"/>
          </a:xfrm>
        </p:spPr>
        <p:txBody>
          <a:bodyPr/>
          <a:lstStyle/>
          <a:p>
            <a:r>
              <a:rPr lang="en-US" dirty="0"/>
              <a:t>What is SAS 99?</a:t>
            </a:r>
          </a:p>
        </p:txBody>
      </p:sp>
      <p:sp>
        <p:nvSpPr>
          <p:cNvPr id="3" name="TextBox 2"/>
          <p:cNvSpPr txBox="1"/>
          <p:nvPr/>
        </p:nvSpPr>
        <p:spPr>
          <a:xfrm>
            <a:off x="492000" y="1422723"/>
            <a:ext cx="11160000" cy="4447371"/>
          </a:xfrm>
          <a:prstGeom prst="rect">
            <a:avLst/>
          </a:prstGeom>
          <a:noFill/>
        </p:spPr>
        <p:txBody>
          <a:bodyPr wrap="square" rtlCol="0">
            <a:spAutoFit/>
          </a:bodyPr>
          <a:lstStyle/>
          <a:p>
            <a:pPr marL="457200" indent="-457200" algn="just">
              <a:buAutoNum type="arabicParenR"/>
            </a:pPr>
            <a:r>
              <a:rPr lang="en-US" sz="2000" b="0" i="0" dirty="0">
                <a:solidFill>
                  <a:srgbClr val="444444"/>
                </a:solidFill>
                <a:effectLst/>
              </a:rPr>
              <a:t>The guidance was issued by the Auditing Standards Board (ASB) of the American Institute of Certified Public Accountants (AICPA).</a:t>
            </a:r>
          </a:p>
          <a:p>
            <a:pPr marL="457200" indent="-457200" algn="just">
              <a:buAutoNum type="arabicParenR"/>
            </a:pPr>
            <a:r>
              <a:rPr lang="en-US" sz="2000" dirty="0">
                <a:solidFill>
                  <a:srgbClr val="444444"/>
                </a:solidFill>
              </a:rPr>
              <a:t>P</a:t>
            </a:r>
            <a:r>
              <a:rPr lang="en-US" sz="2000" b="0" i="0" dirty="0">
                <a:solidFill>
                  <a:srgbClr val="444444"/>
                </a:solidFill>
                <a:effectLst/>
              </a:rPr>
              <a:t>rovides auditors with specific requirements and guidance on how to address the risk of fraud during a financial statement audit.</a:t>
            </a:r>
          </a:p>
          <a:p>
            <a:pPr marL="457200" indent="-457200" algn="just">
              <a:buAutoNum type="arabicParenR"/>
            </a:pPr>
            <a:r>
              <a:rPr lang="en-US" sz="2000" dirty="0">
                <a:solidFill>
                  <a:srgbClr val="444444"/>
                </a:solidFill>
              </a:rPr>
              <a:t>SAS 99 requires:</a:t>
            </a:r>
          </a:p>
          <a:p>
            <a:pPr marL="914400" lvl="1" indent="-457200" algn="just">
              <a:buAutoNum type="arabicParenR"/>
            </a:pPr>
            <a:r>
              <a:rPr lang="en-US" sz="2000" dirty="0">
                <a:solidFill>
                  <a:srgbClr val="444444"/>
                </a:solidFill>
              </a:rPr>
              <a:t>auditors to understand and assess the risk of material misstatement due to fraud, including both fraudulent financial reporting and misappropriation of assets.</a:t>
            </a:r>
          </a:p>
          <a:p>
            <a:pPr marL="914400" lvl="1" indent="-457200" algn="just">
              <a:buFontTx/>
              <a:buAutoNum type="arabicParenR"/>
            </a:pPr>
            <a:r>
              <a:rPr lang="en-US" sz="2000" dirty="0">
                <a:solidFill>
                  <a:srgbClr val="444444"/>
                </a:solidFill>
              </a:rPr>
              <a:t>brainstorming sessions to identify potential fraud risks, evaluating the results of those sessions, and responding to identified risks.</a:t>
            </a:r>
          </a:p>
          <a:p>
            <a:pPr marL="914400" lvl="1" indent="-457200" algn="just">
              <a:buAutoNum type="arabicParenR"/>
            </a:pPr>
            <a:r>
              <a:rPr lang="en-US" sz="2000" dirty="0">
                <a:solidFill>
                  <a:srgbClr val="444444"/>
                </a:solidFill>
              </a:rPr>
              <a:t>auditors to communicate with management and those charged with governance about fraud risks, including any identified instances of fraud.</a:t>
            </a:r>
          </a:p>
          <a:p>
            <a:pPr marL="914400" lvl="1" indent="-457200" algn="just">
              <a:buAutoNum type="arabicParenR"/>
            </a:pPr>
            <a:r>
              <a:rPr lang="en-US" sz="2000" dirty="0">
                <a:solidFill>
                  <a:srgbClr val="444444"/>
                </a:solidFill>
              </a:rPr>
              <a:t>auditors to respond to identified fraud risks, including modifying the audit approach and performing additional procedures if necessary.</a:t>
            </a:r>
          </a:p>
          <a:p>
            <a:pPr marL="457200" indent="-457200" algn="just">
              <a:buAutoNum type="arabicParenR"/>
            </a:pPr>
            <a:endParaRPr lang="en-US" sz="2300" dirty="0">
              <a:solidFill>
                <a:srgbClr val="444444"/>
              </a:solidFill>
              <a:latin typeface="Arial" panose="020B0604020202020204" pitchFamily="34" charset="0"/>
            </a:endParaRPr>
          </a:p>
        </p:txBody>
      </p:sp>
    </p:spTree>
    <p:extLst>
      <p:ext uri="{BB962C8B-B14F-4D97-AF65-F5344CB8AC3E}">
        <p14:creationId xmlns:p14="http://schemas.microsoft.com/office/powerpoint/2010/main" val="41630022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000" y="239995"/>
            <a:ext cx="10843617" cy="1371600"/>
          </a:xfrm>
        </p:spPr>
        <p:txBody>
          <a:bodyPr/>
          <a:lstStyle/>
          <a:p>
            <a:r>
              <a:rPr lang="en-US" dirty="0"/>
              <a:t>What is SAS 99? Continued.</a:t>
            </a:r>
          </a:p>
        </p:txBody>
      </p:sp>
      <p:sp>
        <p:nvSpPr>
          <p:cNvPr id="3" name="TextBox 2"/>
          <p:cNvSpPr txBox="1"/>
          <p:nvPr/>
        </p:nvSpPr>
        <p:spPr>
          <a:xfrm>
            <a:off x="492000" y="1422723"/>
            <a:ext cx="11160000" cy="3770263"/>
          </a:xfrm>
          <a:prstGeom prst="rect">
            <a:avLst/>
          </a:prstGeom>
          <a:noFill/>
        </p:spPr>
        <p:txBody>
          <a:bodyPr wrap="square" rtlCol="0">
            <a:spAutoFit/>
          </a:bodyPr>
          <a:lstStyle/>
          <a:p>
            <a:pPr marL="457200" indent="-457200" algn="just">
              <a:buFont typeface="+mj-lt"/>
              <a:buAutoNum type="arabicParenR" startAt="4"/>
            </a:pPr>
            <a:r>
              <a:rPr lang="en-US" sz="2400" dirty="0">
                <a:solidFill>
                  <a:srgbClr val="444444"/>
                </a:solidFill>
              </a:rPr>
              <a:t>SAS 99 emphasizes:</a:t>
            </a:r>
          </a:p>
          <a:p>
            <a:pPr marL="914400" lvl="1" indent="-457200" algn="just">
              <a:buFont typeface="+mj-lt"/>
              <a:buAutoNum type="arabicParenR"/>
            </a:pPr>
            <a:r>
              <a:rPr lang="en-US" sz="2400" dirty="0">
                <a:solidFill>
                  <a:srgbClr val="444444"/>
                </a:solidFill>
              </a:rPr>
              <a:t>the need for auditors to obtain and document information about fraud risks and responses to those risks;</a:t>
            </a:r>
          </a:p>
          <a:p>
            <a:pPr marL="914400" lvl="1" indent="-457200" algn="just">
              <a:buFontTx/>
              <a:buAutoNum type="arabicParenR"/>
            </a:pPr>
            <a:r>
              <a:rPr lang="en-US" sz="2400" dirty="0">
                <a:solidFill>
                  <a:srgbClr val="444444"/>
                </a:solidFill>
              </a:rPr>
              <a:t>the importance of auditors maintaining professional skepticism and exercising professional judgment throughout the audit process;</a:t>
            </a:r>
          </a:p>
          <a:p>
            <a:pPr marL="914400" lvl="1" indent="-457200" algn="just">
              <a:buAutoNum type="arabicParenR"/>
            </a:pPr>
            <a:r>
              <a:rPr lang="en-US" sz="2400" dirty="0">
                <a:solidFill>
                  <a:srgbClr val="444444"/>
                </a:solidFill>
              </a:rPr>
              <a:t>the importance of maintaining professional skepticism when evaluating audit evidence and considering the possibility of fraud; and</a:t>
            </a:r>
          </a:p>
          <a:p>
            <a:pPr marL="914400" lvl="1" indent="-457200" algn="just">
              <a:buAutoNum type="arabicParenR"/>
            </a:pPr>
            <a:r>
              <a:rPr lang="en-US" sz="2400" dirty="0">
                <a:solidFill>
                  <a:srgbClr val="444444"/>
                </a:solidFill>
              </a:rPr>
              <a:t>the importance of considering the potential for management override of controls and the need to test controls designed to prevent or detect fraud.</a:t>
            </a:r>
          </a:p>
          <a:p>
            <a:pPr marL="457200" indent="-457200" algn="just">
              <a:buAutoNum type="arabicParenR" startAt="4"/>
            </a:pPr>
            <a:endParaRPr lang="en-US" sz="2300" dirty="0">
              <a:solidFill>
                <a:srgbClr val="444444"/>
              </a:solidFill>
              <a:latin typeface="Arial" panose="020B0604020202020204" pitchFamily="34" charset="0"/>
            </a:endParaRPr>
          </a:p>
        </p:txBody>
      </p:sp>
    </p:spTree>
    <p:extLst>
      <p:ext uri="{BB962C8B-B14F-4D97-AF65-F5344CB8AC3E}">
        <p14:creationId xmlns:p14="http://schemas.microsoft.com/office/powerpoint/2010/main" val="5514321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SAS 99 - Summary</a:t>
            </a:r>
          </a:p>
        </p:txBody>
      </p:sp>
      <p:sp>
        <p:nvSpPr>
          <p:cNvPr id="9" name="Content Placeholder 8">
            <a:extLst>
              <a:ext uri="{FF2B5EF4-FFF2-40B4-BE49-F238E27FC236}">
                <a16:creationId xmlns:a16="http://schemas.microsoft.com/office/drawing/2014/main" id="{D610AC5A-878D-F1DD-1DF2-5AE6F62ED190}"/>
              </a:ext>
            </a:extLst>
          </p:cNvPr>
          <p:cNvSpPr>
            <a:spLocks noGrp="1"/>
          </p:cNvSpPr>
          <p:nvPr>
            <p:ph sz="half" idx="2"/>
          </p:nvPr>
        </p:nvSpPr>
        <p:spPr/>
        <p:txBody>
          <a:bodyPr/>
          <a:lstStyle/>
          <a:p>
            <a:pPr algn="just"/>
            <a:r>
              <a:rPr lang="en-US" sz="1800" dirty="0">
                <a:solidFill>
                  <a:srgbClr val="444444"/>
                </a:solidFill>
                <a:cs typeface="+mn-cs"/>
              </a:rPr>
              <a:t>Auditors:</a:t>
            </a:r>
          </a:p>
          <a:p>
            <a:pPr marL="457200" indent="-457200" algn="just">
              <a:buAutoNum type="arabicParenR"/>
            </a:pPr>
            <a:r>
              <a:rPr lang="en-US" sz="1800" dirty="0">
                <a:solidFill>
                  <a:srgbClr val="444444"/>
                </a:solidFill>
                <a:cs typeface="+mn-cs"/>
              </a:rPr>
              <a:t>gather information needed to identify risks of material misstatement due to fraud;</a:t>
            </a:r>
          </a:p>
          <a:p>
            <a:pPr marL="457200" indent="-457200" algn="just">
              <a:buAutoNum type="arabicParenR"/>
            </a:pPr>
            <a:r>
              <a:rPr lang="en-US" sz="1800" dirty="0">
                <a:solidFill>
                  <a:srgbClr val="444444"/>
                </a:solidFill>
                <a:cs typeface="+mn-cs"/>
              </a:rPr>
              <a:t>Assess the risks after taking into account an evaluation of the entity’s programs and controls; and </a:t>
            </a:r>
          </a:p>
          <a:p>
            <a:pPr marL="457200" indent="-457200" algn="just">
              <a:buAutoNum type="arabicParenR"/>
            </a:pPr>
            <a:r>
              <a:rPr lang="en-US" sz="1800" dirty="0">
                <a:solidFill>
                  <a:srgbClr val="444444"/>
                </a:solidFill>
                <a:cs typeface="+mn-cs"/>
              </a:rPr>
              <a:t>Respond to the results.</a:t>
            </a:r>
          </a:p>
          <a:p>
            <a:endParaRPr lang="en-US" dirty="0"/>
          </a:p>
        </p:txBody>
      </p:sp>
      <p:sp>
        <p:nvSpPr>
          <p:cNvPr id="10" name="Content Placeholder 9">
            <a:extLst>
              <a:ext uri="{FF2B5EF4-FFF2-40B4-BE49-F238E27FC236}">
                <a16:creationId xmlns:a16="http://schemas.microsoft.com/office/drawing/2014/main" id="{484DBAEE-CED0-C3E3-7610-FD7B0B1D7CF3}"/>
              </a:ext>
            </a:extLst>
          </p:cNvPr>
          <p:cNvSpPr>
            <a:spLocks noGrp="1"/>
          </p:cNvSpPr>
          <p:nvPr>
            <p:ph sz="quarter" idx="4"/>
          </p:nvPr>
        </p:nvSpPr>
        <p:spPr/>
        <p:txBody>
          <a:bodyPr/>
          <a:lstStyle/>
          <a:p>
            <a:endParaRPr lang="en-US" dirty="0"/>
          </a:p>
        </p:txBody>
      </p:sp>
      <p:pic>
        <p:nvPicPr>
          <p:cNvPr id="4" name="Picture 2">
            <a:extLst>
              <a:ext uri="{FF2B5EF4-FFF2-40B4-BE49-F238E27FC236}">
                <a16:creationId xmlns:a16="http://schemas.microsoft.com/office/drawing/2014/main" id="{FE204B67-327C-4820-4508-0A3BBE4281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1560788"/>
            <a:ext cx="5613618" cy="3736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01241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Placeholder 11" descr="A picture containing light, laser, night, night sky&#10;&#10;Description automatically generated">
            <a:extLst>
              <a:ext uri="{FF2B5EF4-FFF2-40B4-BE49-F238E27FC236}">
                <a16:creationId xmlns:a16="http://schemas.microsoft.com/office/drawing/2014/main" id="{3D056FE4-EF27-4DD5-AF38-170C007536BE}"/>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a:fillRect/>
          </a:stretch>
        </p:blipFill>
        <p:spPr>
          <a:xfrm>
            <a:off x="0" y="1"/>
            <a:ext cx="12191999" cy="6857999"/>
          </a:xfrm>
        </p:spPr>
      </p:pic>
      <p:sp>
        <p:nvSpPr>
          <p:cNvPr id="5" name="Title 4">
            <a:extLst>
              <a:ext uri="{FF2B5EF4-FFF2-40B4-BE49-F238E27FC236}">
                <a16:creationId xmlns:a16="http://schemas.microsoft.com/office/drawing/2014/main" id="{C7663B21-E403-4647-8B59-EEAC71695F83}"/>
              </a:ext>
            </a:extLst>
          </p:cNvPr>
          <p:cNvSpPr>
            <a:spLocks noGrp="1"/>
          </p:cNvSpPr>
          <p:nvPr>
            <p:ph type="title"/>
          </p:nvPr>
        </p:nvSpPr>
        <p:spPr>
          <a:xfrm>
            <a:off x="1066799" y="4297680"/>
            <a:ext cx="7454349" cy="2560320"/>
          </a:xfrm>
        </p:spPr>
        <p:txBody>
          <a:bodyPr/>
          <a:lstStyle/>
          <a:p>
            <a:r>
              <a:rPr lang="en-US" dirty="0"/>
              <a:t>Fraud Brainstorming Sessions</a:t>
            </a:r>
          </a:p>
        </p:txBody>
      </p:sp>
    </p:spTree>
    <p:extLst>
      <p:ext uri="{BB962C8B-B14F-4D97-AF65-F5344CB8AC3E}">
        <p14:creationId xmlns:p14="http://schemas.microsoft.com/office/powerpoint/2010/main" val="10297919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000" y="239995"/>
            <a:ext cx="10058399" cy="1371600"/>
          </a:xfrm>
        </p:spPr>
        <p:txBody>
          <a:bodyPr/>
          <a:lstStyle/>
          <a:p>
            <a:r>
              <a:rPr lang="en-US" dirty="0"/>
              <a:t>Fraud Brainstorming Purpose</a:t>
            </a:r>
          </a:p>
        </p:txBody>
      </p:sp>
      <p:sp>
        <p:nvSpPr>
          <p:cNvPr id="3" name="TextBox 2"/>
          <p:cNvSpPr txBox="1"/>
          <p:nvPr/>
        </p:nvSpPr>
        <p:spPr>
          <a:xfrm>
            <a:off x="492000" y="1422723"/>
            <a:ext cx="11160000" cy="3508653"/>
          </a:xfrm>
          <a:prstGeom prst="rect">
            <a:avLst/>
          </a:prstGeom>
          <a:noFill/>
        </p:spPr>
        <p:txBody>
          <a:bodyPr wrap="square" rtlCol="0">
            <a:spAutoFit/>
          </a:bodyPr>
          <a:lstStyle/>
          <a:p>
            <a:pPr algn="just"/>
            <a:r>
              <a:rPr lang="en-US" sz="2400" dirty="0">
                <a:solidFill>
                  <a:srgbClr val="444444"/>
                </a:solidFill>
              </a:rPr>
              <a:t>According to the Journal of Accountancy, there are two purposes of the brainstorming session:</a:t>
            </a:r>
          </a:p>
          <a:p>
            <a:pPr marL="457200" indent="-457200" algn="just">
              <a:buFont typeface="+mj-lt"/>
              <a:buAutoNum type="arabicParenR"/>
            </a:pPr>
            <a:r>
              <a:rPr lang="en-US" sz="2400" dirty="0">
                <a:solidFill>
                  <a:srgbClr val="444444"/>
                </a:solidFill>
              </a:rPr>
              <a:t>The first is strategic in nature, so the engagement team will have a good understanding of information that seasoned team members have about their experiences with the client and how a fraud might be perpetrated and concealed.</a:t>
            </a:r>
          </a:p>
          <a:p>
            <a:pPr marL="457200" indent="-457200" algn="just">
              <a:buFont typeface="+mj-lt"/>
              <a:buAutoNum type="arabicParenR"/>
            </a:pPr>
            <a:r>
              <a:rPr lang="en-US" sz="2400" dirty="0">
                <a:solidFill>
                  <a:srgbClr val="444444"/>
                </a:solidFill>
              </a:rPr>
              <a:t>The second objective of the session is to set the proper “tone at the top” for conducting the engagement.</a:t>
            </a:r>
          </a:p>
          <a:p>
            <a:pPr marL="457200" indent="-457200" algn="just">
              <a:buAutoNum type="arabicParenR"/>
            </a:pPr>
            <a:endParaRPr lang="en-US" dirty="0">
              <a:solidFill>
                <a:srgbClr val="444444"/>
              </a:solidFill>
              <a:latin typeface="Arial" panose="020B0604020202020204" pitchFamily="34" charset="0"/>
            </a:endParaRPr>
          </a:p>
          <a:p>
            <a:pPr marL="914400" lvl="1" indent="-457200" algn="just">
              <a:buAutoNum type="arabicParenR"/>
            </a:pPr>
            <a:endParaRPr lang="en-US" sz="1200" dirty="0"/>
          </a:p>
        </p:txBody>
      </p:sp>
    </p:spTree>
    <p:extLst>
      <p:ext uri="{BB962C8B-B14F-4D97-AF65-F5344CB8AC3E}">
        <p14:creationId xmlns:p14="http://schemas.microsoft.com/office/powerpoint/2010/main" val="538939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Placeholder 13" descr="A picture containing text, person, indoor, person&#10;&#10;Description automatically generated">
            <a:extLst>
              <a:ext uri="{FF2B5EF4-FFF2-40B4-BE49-F238E27FC236}">
                <a16:creationId xmlns:a16="http://schemas.microsoft.com/office/drawing/2014/main" id="{F20B2B23-8EF9-4ABD-ABBC-1F815985027F}"/>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a:fillRect/>
          </a:stretch>
        </p:blipFill>
        <p:spPr/>
      </p:pic>
      <p:sp>
        <p:nvSpPr>
          <p:cNvPr id="3" name="Title 2">
            <a:extLst>
              <a:ext uri="{FF2B5EF4-FFF2-40B4-BE49-F238E27FC236}">
                <a16:creationId xmlns:a16="http://schemas.microsoft.com/office/drawing/2014/main" id="{15834C78-EDED-4205-AC6F-CF18A67AE186}"/>
              </a:ext>
            </a:extLst>
          </p:cNvPr>
          <p:cNvSpPr>
            <a:spLocks noGrp="1"/>
          </p:cNvSpPr>
          <p:nvPr>
            <p:ph type="title"/>
          </p:nvPr>
        </p:nvSpPr>
        <p:spPr>
          <a:xfrm>
            <a:off x="6736080" y="731520"/>
            <a:ext cx="4389120" cy="914400"/>
          </a:xfrm>
        </p:spPr>
        <p:txBody>
          <a:bodyPr/>
          <a:lstStyle/>
          <a:p>
            <a:r>
              <a:rPr lang="en-US" dirty="0"/>
              <a:t>Agenda</a:t>
            </a:r>
          </a:p>
        </p:txBody>
      </p:sp>
      <p:sp>
        <p:nvSpPr>
          <p:cNvPr id="5" name="Text Placeholder 4">
            <a:extLst>
              <a:ext uri="{FF2B5EF4-FFF2-40B4-BE49-F238E27FC236}">
                <a16:creationId xmlns:a16="http://schemas.microsoft.com/office/drawing/2014/main" id="{455DDC6B-E79F-4915-B5FC-8313F42E616C}"/>
              </a:ext>
            </a:extLst>
          </p:cNvPr>
          <p:cNvSpPr>
            <a:spLocks noGrp="1"/>
          </p:cNvSpPr>
          <p:nvPr>
            <p:ph type="body" sz="quarter" idx="12"/>
          </p:nvPr>
        </p:nvSpPr>
        <p:spPr>
          <a:xfrm>
            <a:off x="6736080" y="1771047"/>
            <a:ext cx="4389120" cy="640080"/>
          </a:xfrm>
        </p:spPr>
        <p:txBody>
          <a:bodyPr/>
          <a:lstStyle/>
          <a:p>
            <a:pPr>
              <a:lnSpc>
                <a:spcPct val="100000"/>
              </a:lnSpc>
            </a:pPr>
            <a:r>
              <a:rPr lang="en-US" spc="200" dirty="0"/>
              <a:t>THIS COURSE WILL DISCUSS </a:t>
            </a:r>
            <a:br>
              <a:rPr lang="en-US" spc="200" dirty="0"/>
            </a:br>
            <a:r>
              <a:rPr lang="en-US" dirty="0"/>
              <a:t>THESE</a:t>
            </a:r>
            <a:r>
              <a:rPr lang="en-US" spc="200" dirty="0"/>
              <a:t> MAIN TOPICS</a:t>
            </a:r>
          </a:p>
        </p:txBody>
      </p:sp>
      <p:graphicFrame>
        <p:nvGraphicFramePr>
          <p:cNvPr id="6" name="Table 5">
            <a:extLst>
              <a:ext uri="{FF2B5EF4-FFF2-40B4-BE49-F238E27FC236}">
                <a16:creationId xmlns:a16="http://schemas.microsoft.com/office/drawing/2014/main" id="{134A57B4-D31B-47BD-A990-544051D8E243}"/>
              </a:ext>
            </a:extLst>
          </p:cNvPr>
          <p:cNvGraphicFramePr>
            <a:graphicFrameLocks noGrp="1"/>
          </p:cNvGraphicFramePr>
          <p:nvPr>
            <p:extLst>
              <p:ext uri="{D42A27DB-BD31-4B8C-83A1-F6EECF244321}">
                <p14:modId xmlns:p14="http://schemas.microsoft.com/office/powerpoint/2010/main" val="2503826364"/>
              </p:ext>
            </p:extLst>
          </p:nvPr>
        </p:nvGraphicFramePr>
        <p:xfrm>
          <a:off x="6736080" y="2411127"/>
          <a:ext cx="4389120" cy="3291840"/>
        </p:xfrm>
        <a:graphic>
          <a:graphicData uri="http://schemas.openxmlformats.org/drawingml/2006/table">
            <a:tbl>
              <a:tblPr firstRow="1" bandRow="1">
                <a:tableStyleId>{5C22544A-7EE6-4342-B048-85BDC9FD1C3A}</a:tableStyleId>
              </a:tblPr>
              <a:tblGrid>
                <a:gridCol w="552616">
                  <a:extLst>
                    <a:ext uri="{9D8B030D-6E8A-4147-A177-3AD203B41FA5}">
                      <a16:colId xmlns:a16="http://schemas.microsoft.com/office/drawing/2014/main" val="841550894"/>
                    </a:ext>
                  </a:extLst>
                </a:gridCol>
                <a:gridCol w="3836504">
                  <a:extLst>
                    <a:ext uri="{9D8B030D-6E8A-4147-A177-3AD203B41FA5}">
                      <a16:colId xmlns:a16="http://schemas.microsoft.com/office/drawing/2014/main" val="1009090313"/>
                    </a:ext>
                  </a:extLst>
                </a:gridCol>
              </a:tblGrid>
              <a:tr h="361784">
                <a:tc>
                  <a:txBody>
                    <a:bodyPr/>
                    <a:lstStyle/>
                    <a:p>
                      <a:pPr algn="ctr"/>
                      <a:r>
                        <a:rPr lang="en-US" sz="2400" b="0" dirty="0">
                          <a:solidFill>
                            <a:schemeClr val="accent2"/>
                          </a:solidFill>
                          <a:latin typeface="Arial Black" panose="020B0A04020102020204" pitchFamily="34" charset="0"/>
                        </a:rPr>
                        <a:t>1</a:t>
                      </a:r>
                    </a:p>
                  </a:txBody>
                  <a:tcPr marL="45720" marR="45720" marT="91440" marB="91440" anchor="ctr">
                    <a:lnT w="127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c>
                  <a:txBody>
                    <a:bodyPr/>
                    <a:lstStyle/>
                    <a:p>
                      <a:pPr marL="0" indent="0">
                        <a:buFont typeface="Wingdings" panose="05000000000000000000" pitchFamily="2" charset="2"/>
                        <a:buNone/>
                      </a:pPr>
                      <a:r>
                        <a:rPr lang="en-US" sz="1400" b="0" dirty="0">
                          <a:solidFill>
                            <a:schemeClr val="accent6">
                              <a:lumMod val="50000"/>
                            </a:schemeClr>
                          </a:solidFill>
                        </a:rPr>
                        <a:t>Intro – What you’ll learn</a:t>
                      </a:r>
                    </a:p>
                  </a:txBody>
                  <a:tcPr marL="45720" marR="45720" marT="91440" marB="91440" anchor="ctr">
                    <a:lnT w="127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extLst>
                  <a:ext uri="{0D108BD9-81ED-4DB2-BD59-A6C34878D82A}">
                    <a16:rowId xmlns:a16="http://schemas.microsoft.com/office/drawing/2014/main" val="4128578726"/>
                  </a:ext>
                </a:extLst>
              </a:tr>
              <a:tr h="348506">
                <a:tc>
                  <a:txBody>
                    <a:bodyPr/>
                    <a:lstStyle/>
                    <a:p>
                      <a:pPr algn="ctr"/>
                      <a:r>
                        <a:rPr lang="en-US" sz="2400" dirty="0">
                          <a:solidFill>
                            <a:schemeClr val="accent2"/>
                          </a:solidFill>
                          <a:latin typeface="Arial Black" panose="020B0A04020102020204" pitchFamily="34" charset="0"/>
                        </a:rPr>
                        <a:t>2</a:t>
                      </a:r>
                    </a:p>
                  </a:txBody>
                  <a:tcPr marL="45720" marR="45720" marT="91440" marB="9144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accent6">
                              <a:lumMod val="50000"/>
                            </a:schemeClr>
                          </a:solidFill>
                        </a:rPr>
                        <a:t>Forensic Accounting Services</a:t>
                      </a:r>
                    </a:p>
                  </a:txBody>
                  <a:tcPr marL="45720" marR="45720" marT="91440" marB="9144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extLst>
                  <a:ext uri="{0D108BD9-81ED-4DB2-BD59-A6C34878D82A}">
                    <a16:rowId xmlns:a16="http://schemas.microsoft.com/office/drawing/2014/main" val="3585926160"/>
                  </a:ext>
                </a:extLst>
              </a:tr>
              <a:tr h="316252">
                <a:tc>
                  <a:txBody>
                    <a:bodyPr/>
                    <a:lstStyle/>
                    <a:p>
                      <a:pPr algn="ctr"/>
                      <a:r>
                        <a:rPr lang="en-US" sz="2400">
                          <a:solidFill>
                            <a:schemeClr val="accent2"/>
                          </a:solidFill>
                          <a:latin typeface="Arial Black" panose="020B0A04020102020204" pitchFamily="34" charset="0"/>
                        </a:rPr>
                        <a:t>3</a:t>
                      </a:r>
                      <a:endParaRPr lang="en-US" sz="2400" dirty="0">
                        <a:solidFill>
                          <a:schemeClr val="accent2"/>
                        </a:solidFill>
                        <a:latin typeface="Arial Black" panose="020B0A04020102020204" pitchFamily="34" charset="0"/>
                      </a:endParaRPr>
                    </a:p>
                  </a:txBody>
                  <a:tcPr marL="45720" marR="45720" marT="91440" marB="9144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accent6">
                              <a:lumMod val="50000"/>
                            </a:schemeClr>
                          </a:solidFill>
                        </a:rPr>
                        <a:t>Fraud 101</a:t>
                      </a:r>
                    </a:p>
                  </a:txBody>
                  <a:tcPr marL="45720" marR="45720" marT="91440" marB="9144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extLst>
                  <a:ext uri="{0D108BD9-81ED-4DB2-BD59-A6C34878D82A}">
                    <a16:rowId xmlns:a16="http://schemas.microsoft.com/office/drawing/2014/main" val="293163699"/>
                  </a:ext>
                </a:extLst>
              </a:tr>
              <a:tr h="0">
                <a:tc>
                  <a:txBody>
                    <a:bodyPr/>
                    <a:lstStyle/>
                    <a:p>
                      <a:pPr algn="ctr"/>
                      <a:r>
                        <a:rPr lang="en-US" sz="2400" dirty="0">
                          <a:solidFill>
                            <a:schemeClr val="accent2"/>
                          </a:solidFill>
                          <a:latin typeface="Arial Black" panose="020B0A04020102020204" pitchFamily="34" charset="0"/>
                        </a:rPr>
                        <a:t>4</a:t>
                      </a:r>
                    </a:p>
                  </a:txBody>
                  <a:tcPr marL="45720" marR="45720" marT="91440" marB="9144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accent6">
                              <a:lumMod val="50000"/>
                            </a:schemeClr>
                          </a:solidFill>
                        </a:rPr>
                        <a:t>SAS 99</a:t>
                      </a:r>
                    </a:p>
                  </a:txBody>
                  <a:tcPr marL="45720" marR="45720" marT="91440" marB="9144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extLst>
                  <a:ext uri="{0D108BD9-81ED-4DB2-BD59-A6C34878D82A}">
                    <a16:rowId xmlns:a16="http://schemas.microsoft.com/office/drawing/2014/main" val="2528780157"/>
                  </a:ext>
                </a:extLst>
              </a:tr>
              <a:tr h="0">
                <a:tc>
                  <a:txBody>
                    <a:bodyPr/>
                    <a:lstStyle/>
                    <a:p>
                      <a:pPr algn="ctr"/>
                      <a:r>
                        <a:rPr lang="en-US" sz="2400" dirty="0">
                          <a:solidFill>
                            <a:schemeClr val="accent2"/>
                          </a:solidFill>
                          <a:latin typeface="Arial Black" panose="020B0A04020102020204" pitchFamily="34" charset="0"/>
                        </a:rPr>
                        <a:t>5</a:t>
                      </a:r>
                    </a:p>
                  </a:txBody>
                  <a:tcPr marL="45720" marR="45720" marT="91440" marB="9144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accent6">
                              <a:lumMod val="50000"/>
                            </a:schemeClr>
                          </a:solidFill>
                        </a:rPr>
                        <a:t>Fraud Brainstorming Sessions</a:t>
                      </a:r>
                    </a:p>
                  </a:txBody>
                  <a:tcPr marL="45720" marR="45720" marT="91440" marB="9144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extLst>
                  <a:ext uri="{0D108BD9-81ED-4DB2-BD59-A6C34878D82A}">
                    <a16:rowId xmlns:a16="http://schemas.microsoft.com/office/drawing/2014/main" val="197715073"/>
                  </a:ext>
                </a:extLst>
              </a:tr>
              <a:tr h="0">
                <a:tc>
                  <a:txBody>
                    <a:bodyPr/>
                    <a:lstStyle/>
                    <a:p>
                      <a:pPr algn="ctr"/>
                      <a:r>
                        <a:rPr lang="en-US" sz="2400" dirty="0">
                          <a:solidFill>
                            <a:schemeClr val="accent2"/>
                          </a:solidFill>
                          <a:latin typeface="Arial Black" panose="020B0A04020102020204" pitchFamily="34" charset="0"/>
                        </a:rPr>
                        <a:t>6</a:t>
                      </a:r>
                    </a:p>
                  </a:txBody>
                  <a:tcPr marL="45720" marR="45720" marT="91440" marB="9144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accent6">
                              <a:lumMod val="50000"/>
                            </a:schemeClr>
                          </a:solidFill>
                        </a:rPr>
                        <a:t>Case Study</a:t>
                      </a:r>
                    </a:p>
                  </a:txBody>
                  <a:tcPr marL="45720" marR="45720" marT="91440" marB="9144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extLst>
                  <a:ext uri="{0D108BD9-81ED-4DB2-BD59-A6C34878D82A}">
                    <a16:rowId xmlns:a16="http://schemas.microsoft.com/office/drawing/2014/main" val="3808380751"/>
                  </a:ext>
                </a:extLst>
              </a:tr>
            </a:tbl>
          </a:graphicData>
        </a:graphic>
      </p:graphicFrame>
    </p:spTree>
    <p:extLst>
      <p:ext uri="{BB962C8B-B14F-4D97-AF65-F5344CB8AC3E}">
        <p14:creationId xmlns:p14="http://schemas.microsoft.com/office/powerpoint/2010/main" val="22798474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B9E58-BB88-481B-BBB2-C707CBED41C6}"/>
              </a:ext>
            </a:extLst>
          </p:cNvPr>
          <p:cNvSpPr>
            <a:spLocks noGrp="1"/>
          </p:cNvSpPr>
          <p:nvPr>
            <p:ph type="title"/>
          </p:nvPr>
        </p:nvSpPr>
        <p:spPr/>
        <p:txBody>
          <a:bodyPr/>
          <a:lstStyle/>
          <a:p>
            <a:r>
              <a:rPr lang="en-US" sz="5400" dirty="0"/>
              <a:t>Poll Question #3:</a:t>
            </a:r>
          </a:p>
        </p:txBody>
      </p:sp>
      <p:sp>
        <p:nvSpPr>
          <p:cNvPr id="3" name="Content Placeholder 2">
            <a:extLst>
              <a:ext uri="{FF2B5EF4-FFF2-40B4-BE49-F238E27FC236}">
                <a16:creationId xmlns:a16="http://schemas.microsoft.com/office/drawing/2014/main" id="{0A3A99C5-E0D6-43C9-9FF8-C5B0DBE771D7}"/>
              </a:ext>
            </a:extLst>
          </p:cNvPr>
          <p:cNvSpPr>
            <a:spLocks noGrp="1"/>
          </p:cNvSpPr>
          <p:nvPr>
            <p:ph sz="quarter" idx="10"/>
          </p:nvPr>
        </p:nvSpPr>
        <p:spPr>
          <a:xfrm>
            <a:off x="1066800" y="1431235"/>
            <a:ext cx="10058398" cy="4572000"/>
          </a:xfrm>
        </p:spPr>
        <p:txBody>
          <a:bodyPr/>
          <a:lstStyle/>
          <a:p>
            <a:pPr marL="342900" algn="l">
              <a:lnSpc>
                <a:spcPct val="100000"/>
              </a:lnSpc>
            </a:pPr>
            <a:r>
              <a:rPr lang="en-US" sz="2800" dirty="0">
                <a:solidFill>
                  <a:schemeClr val="tx1"/>
                </a:solidFill>
              </a:rPr>
              <a:t>All the following are rules that should be followed during a brainstorming session, </a:t>
            </a:r>
            <a:r>
              <a:rPr lang="en-US" sz="2800" b="1" dirty="0">
                <a:solidFill>
                  <a:schemeClr val="tx1"/>
                </a:solidFill>
              </a:rPr>
              <a:t>except</a:t>
            </a:r>
            <a:r>
              <a:rPr lang="en-US" sz="2800" dirty="0">
                <a:solidFill>
                  <a:schemeClr val="tx1"/>
                </a:solidFill>
              </a:rPr>
              <a:t> what?</a:t>
            </a:r>
          </a:p>
          <a:p>
            <a:pPr marL="800100" indent="-457200" algn="l">
              <a:lnSpc>
                <a:spcPct val="100000"/>
              </a:lnSpc>
              <a:buFont typeface="+mj-lt"/>
              <a:buAutoNum type="alphaUcPeriod"/>
            </a:pPr>
            <a:r>
              <a:rPr lang="en-US" sz="2800" dirty="0">
                <a:solidFill>
                  <a:schemeClr val="tx1"/>
                </a:solidFill>
              </a:rPr>
              <a:t>No ideas or questions are dumb</a:t>
            </a:r>
          </a:p>
          <a:p>
            <a:pPr marL="800100" indent="-457200" algn="l">
              <a:lnSpc>
                <a:spcPct val="100000"/>
              </a:lnSpc>
              <a:buFont typeface="+mj-lt"/>
              <a:buAutoNum type="alphaUcPeriod"/>
            </a:pPr>
            <a:r>
              <a:rPr lang="en-US" sz="2800" dirty="0">
                <a:solidFill>
                  <a:schemeClr val="tx1"/>
                </a:solidFill>
              </a:rPr>
              <a:t>No one “owns” ideas</a:t>
            </a:r>
          </a:p>
          <a:p>
            <a:pPr marL="800100" indent="-457200" algn="l">
              <a:lnSpc>
                <a:spcPct val="100000"/>
              </a:lnSpc>
              <a:buFont typeface="+mj-lt"/>
              <a:buAutoNum type="alphaUcPeriod"/>
            </a:pPr>
            <a:r>
              <a:rPr lang="en-US" sz="2800" dirty="0">
                <a:solidFill>
                  <a:schemeClr val="tx1"/>
                </a:solidFill>
              </a:rPr>
              <a:t>No excessive note-taking</a:t>
            </a:r>
          </a:p>
          <a:p>
            <a:pPr marL="800100" indent="-457200" algn="l">
              <a:lnSpc>
                <a:spcPct val="100000"/>
              </a:lnSpc>
              <a:buFont typeface="+mj-lt"/>
              <a:buAutoNum type="alphaUcPeriod"/>
            </a:pPr>
            <a:r>
              <a:rPr lang="en-US" sz="2800" dirty="0">
                <a:solidFill>
                  <a:schemeClr val="tx1"/>
                </a:solidFill>
              </a:rPr>
              <a:t>Ideas from more experienced individuals are more important</a:t>
            </a:r>
          </a:p>
          <a:p>
            <a:pPr marL="800100" indent="-457200" algn="l">
              <a:lnSpc>
                <a:spcPct val="200000"/>
              </a:lnSpc>
              <a:buFont typeface="+mj-lt"/>
              <a:buAutoNum type="alphaUcPeriod"/>
            </a:pPr>
            <a:endParaRPr lang="en-US" sz="2000" dirty="0">
              <a:solidFill>
                <a:schemeClr val="tx1"/>
              </a:solidFill>
            </a:endParaRPr>
          </a:p>
        </p:txBody>
      </p:sp>
    </p:spTree>
    <p:extLst>
      <p:ext uri="{BB962C8B-B14F-4D97-AF65-F5344CB8AC3E}">
        <p14:creationId xmlns:p14="http://schemas.microsoft.com/office/powerpoint/2010/main" val="36923684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B9E58-BB88-481B-BBB2-C707CBED41C6}"/>
              </a:ext>
            </a:extLst>
          </p:cNvPr>
          <p:cNvSpPr>
            <a:spLocks noGrp="1"/>
          </p:cNvSpPr>
          <p:nvPr>
            <p:ph type="title"/>
          </p:nvPr>
        </p:nvSpPr>
        <p:spPr/>
        <p:txBody>
          <a:bodyPr/>
          <a:lstStyle/>
          <a:p>
            <a:r>
              <a:rPr lang="en-US" sz="5400" dirty="0"/>
              <a:t>Poll Question #3 - Answer:</a:t>
            </a:r>
          </a:p>
        </p:txBody>
      </p:sp>
      <p:sp>
        <p:nvSpPr>
          <p:cNvPr id="3" name="Content Placeholder 2">
            <a:extLst>
              <a:ext uri="{FF2B5EF4-FFF2-40B4-BE49-F238E27FC236}">
                <a16:creationId xmlns:a16="http://schemas.microsoft.com/office/drawing/2014/main" id="{0A3A99C5-E0D6-43C9-9FF8-C5B0DBE771D7}"/>
              </a:ext>
            </a:extLst>
          </p:cNvPr>
          <p:cNvSpPr>
            <a:spLocks noGrp="1"/>
          </p:cNvSpPr>
          <p:nvPr>
            <p:ph sz="quarter" idx="10"/>
          </p:nvPr>
        </p:nvSpPr>
        <p:spPr>
          <a:xfrm>
            <a:off x="1066800" y="1431235"/>
            <a:ext cx="10058398" cy="4572000"/>
          </a:xfrm>
        </p:spPr>
        <p:txBody>
          <a:bodyPr/>
          <a:lstStyle/>
          <a:p>
            <a:pPr marL="342900" algn="l">
              <a:lnSpc>
                <a:spcPct val="200000"/>
              </a:lnSpc>
            </a:pPr>
            <a:endParaRPr lang="en-US" sz="2800" dirty="0">
              <a:solidFill>
                <a:schemeClr val="tx1"/>
              </a:solidFill>
            </a:endParaRPr>
          </a:p>
          <a:p>
            <a:pPr marL="342900">
              <a:lnSpc>
                <a:spcPct val="100000"/>
              </a:lnSpc>
            </a:pPr>
            <a:r>
              <a:rPr lang="en-US" sz="2800" dirty="0">
                <a:solidFill>
                  <a:schemeClr val="tx1"/>
                </a:solidFill>
              </a:rPr>
              <a:t>D. Ideas from more experienced individuals are more important</a:t>
            </a:r>
          </a:p>
          <a:p>
            <a:pPr marL="342900" algn="l">
              <a:lnSpc>
                <a:spcPct val="200000"/>
              </a:lnSpc>
            </a:pPr>
            <a:endParaRPr lang="en-US" sz="2800" dirty="0">
              <a:solidFill>
                <a:schemeClr val="tx1"/>
              </a:solidFill>
            </a:endParaRPr>
          </a:p>
        </p:txBody>
      </p:sp>
    </p:spTree>
    <p:extLst>
      <p:ext uri="{BB962C8B-B14F-4D97-AF65-F5344CB8AC3E}">
        <p14:creationId xmlns:p14="http://schemas.microsoft.com/office/powerpoint/2010/main" val="31848325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000" y="239995"/>
            <a:ext cx="10058399" cy="1371600"/>
          </a:xfrm>
        </p:spPr>
        <p:txBody>
          <a:bodyPr/>
          <a:lstStyle/>
          <a:p>
            <a:r>
              <a:rPr lang="en-US" dirty="0"/>
              <a:t>Fraud Brainstorming Session Discussion Points</a:t>
            </a:r>
          </a:p>
        </p:txBody>
      </p:sp>
      <p:sp>
        <p:nvSpPr>
          <p:cNvPr id="3" name="TextBox 2"/>
          <p:cNvSpPr txBox="1"/>
          <p:nvPr/>
        </p:nvSpPr>
        <p:spPr>
          <a:xfrm>
            <a:off x="492000" y="1422723"/>
            <a:ext cx="11160000" cy="4154984"/>
          </a:xfrm>
          <a:prstGeom prst="rect">
            <a:avLst/>
          </a:prstGeom>
          <a:noFill/>
        </p:spPr>
        <p:txBody>
          <a:bodyPr wrap="square" rtlCol="0">
            <a:spAutoFit/>
          </a:bodyPr>
          <a:lstStyle/>
          <a:p>
            <a:pPr marL="457200" indent="-457200" algn="just">
              <a:buAutoNum type="arabicParenR"/>
            </a:pPr>
            <a:r>
              <a:rPr lang="en-US" sz="2400" dirty="0">
                <a:solidFill>
                  <a:srgbClr val="444444"/>
                </a:solidFill>
              </a:rPr>
              <a:t>Understand the business, strategic goals, and major company / industry trends of events (potential IPO or SPAC, merger/acquisition, impaired growth, economic downturn, other factors etc.) .</a:t>
            </a:r>
          </a:p>
          <a:p>
            <a:pPr marL="457200" indent="-457200" algn="just">
              <a:buAutoNum type="arabicParenR"/>
            </a:pPr>
            <a:r>
              <a:rPr lang="en-US" sz="2400" dirty="0">
                <a:solidFill>
                  <a:srgbClr val="444444"/>
                </a:solidFill>
              </a:rPr>
              <a:t>Understand the company structure .</a:t>
            </a:r>
          </a:p>
          <a:p>
            <a:pPr marL="457200" indent="-457200" algn="just">
              <a:buAutoNum type="arabicParenR"/>
            </a:pPr>
            <a:r>
              <a:rPr lang="en-US" sz="2400" dirty="0">
                <a:solidFill>
                  <a:srgbClr val="444444"/>
                </a:solidFill>
              </a:rPr>
              <a:t>Understand the current risks identified.</a:t>
            </a:r>
          </a:p>
          <a:p>
            <a:pPr marL="914400" lvl="1" indent="-457200" algn="just">
              <a:buAutoNum type="arabicParenR"/>
            </a:pPr>
            <a:r>
              <a:rPr lang="en-US" sz="2400" dirty="0">
                <a:solidFill>
                  <a:srgbClr val="444444"/>
                </a:solidFill>
              </a:rPr>
              <a:t>Management Override of Controls</a:t>
            </a:r>
          </a:p>
          <a:p>
            <a:pPr marL="914400" lvl="1" indent="-457200" algn="just">
              <a:buAutoNum type="arabicParenR"/>
            </a:pPr>
            <a:r>
              <a:rPr lang="en-US" sz="2400" dirty="0">
                <a:solidFill>
                  <a:srgbClr val="444444"/>
                </a:solidFill>
              </a:rPr>
              <a:t>Revenue Recognition</a:t>
            </a:r>
          </a:p>
          <a:p>
            <a:pPr marL="914400" lvl="1" indent="-457200" algn="just">
              <a:buAutoNum type="arabicParenR"/>
            </a:pPr>
            <a:r>
              <a:rPr lang="en-US" sz="2400" dirty="0">
                <a:solidFill>
                  <a:srgbClr val="444444"/>
                </a:solidFill>
              </a:rPr>
              <a:t>Estimates</a:t>
            </a:r>
          </a:p>
          <a:p>
            <a:pPr marL="457200" indent="-457200" algn="just">
              <a:buAutoNum type="arabicParenR"/>
            </a:pPr>
            <a:r>
              <a:rPr lang="en-US" sz="2400" dirty="0">
                <a:solidFill>
                  <a:srgbClr val="444444"/>
                </a:solidFill>
              </a:rPr>
              <a:t>Understand if there are any past deficiencies or fraud.</a:t>
            </a:r>
          </a:p>
          <a:p>
            <a:pPr marL="457200" indent="-457200" algn="just">
              <a:buAutoNum type="arabicParenR"/>
            </a:pPr>
            <a:r>
              <a:rPr lang="en-US" sz="2400" dirty="0">
                <a:solidFill>
                  <a:srgbClr val="444444"/>
                </a:solidFill>
              </a:rPr>
              <a:t>Understand the recent changes.</a:t>
            </a:r>
          </a:p>
          <a:p>
            <a:pPr marL="457200" indent="-457200" algn="just">
              <a:buAutoNum type="arabicParenR"/>
            </a:pPr>
            <a:r>
              <a:rPr lang="en-US" sz="2400" dirty="0">
                <a:solidFill>
                  <a:srgbClr val="444444"/>
                </a:solidFill>
              </a:rPr>
              <a:t>Enhance fraud inquiry questions.</a:t>
            </a:r>
          </a:p>
        </p:txBody>
      </p:sp>
    </p:spTree>
    <p:extLst>
      <p:ext uri="{BB962C8B-B14F-4D97-AF65-F5344CB8AC3E}">
        <p14:creationId xmlns:p14="http://schemas.microsoft.com/office/powerpoint/2010/main" val="28971155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000" y="239995"/>
            <a:ext cx="10058399" cy="1371600"/>
          </a:xfrm>
        </p:spPr>
        <p:txBody>
          <a:bodyPr/>
          <a:lstStyle/>
          <a:p>
            <a:r>
              <a:rPr lang="en-US" dirty="0"/>
              <a:t>Professional Skepticism</a:t>
            </a:r>
          </a:p>
        </p:txBody>
      </p:sp>
      <p:sp>
        <p:nvSpPr>
          <p:cNvPr id="3" name="TextBox 2"/>
          <p:cNvSpPr txBox="1"/>
          <p:nvPr/>
        </p:nvSpPr>
        <p:spPr>
          <a:xfrm>
            <a:off x="492000" y="1422723"/>
            <a:ext cx="11160000" cy="3046988"/>
          </a:xfrm>
          <a:prstGeom prst="rect">
            <a:avLst/>
          </a:prstGeom>
          <a:noFill/>
        </p:spPr>
        <p:txBody>
          <a:bodyPr wrap="square" rtlCol="0">
            <a:spAutoFit/>
          </a:bodyPr>
          <a:lstStyle/>
          <a:p>
            <a:pPr marL="457200" indent="-457200" algn="just">
              <a:buAutoNum type="arabicParenR"/>
            </a:pPr>
            <a:r>
              <a:rPr lang="en-US" sz="3200" b="0" i="0" dirty="0">
                <a:solidFill>
                  <a:srgbClr val="333333"/>
                </a:solidFill>
                <a:effectLst/>
              </a:rPr>
              <a:t>The auditor must maintain a questioning mind and critically assess the responses from the reporting entity’s management and other evidence examined to determine the risk or existence of fraudulent misstatements.</a:t>
            </a:r>
            <a:endParaRPr lang="en-US" sz="3200" dirty="0">
              <a:solidFill>
                <a:srgbClr val="444444"/>
              </a:solidFill>
            </a:endParaRPr>
          </a:p>
          <a:p>
            <a:pPr marL="457200" indent="-457200" algn="just">
              <a:buAutoNum type="arabicParenR"/>
            </a:pPr>
            <a:r>
              <a:rPr lang="en-US" sz="3200" dirty="0">
                <a:solidFill>
                  <a:srgbClr val="444444"/>
                </a:solidFill>
              </a:rPr>
              <a:t>Old Auditor Motto: Trust, but Verify.</a:t>
            </a:r>
          </a:p>
          <a:p>
            <a:pPr marL="457200" indent="-457200" algn="just">
              <a:buAutoNum type="arabicParenR"/>
            </a:pPr>
            <a:r>
              <a:rPr lang="en-US" sz="3200" dirty="0">
                <a:solidFill>
                  <a:srgbClr val="444444"/>
                </a:solidFill>
              </a:rPr>
              <a:t>New Way: Never Trust, Always Verify.</a:t>
            </a:r>
            <a:endParaRPr lang="en-US" dirty="0"/>
          </a:p>
        </p:txBody>
      </p:sp>
    </p:spTree>
    <p:extLst>
      <p:ext uri="{BB962C8B-B14F-4D97-AF65-F5344CB8AC3E}">
        <p14:creationId xmlns:p14="http://schemas.microsoft.com/office/powerpoint/2010/main" val="8094865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Placeholder 11" descr="A picture containing light, laser, night, night sky&#10;&#10;Description automatically generated">
            <a:extLst>
              <a:ext uri="{FF2B5EF4-FFF2-40B4-BE49-F238E27FC236}">
                <a16:creationId xmlns:a16="http://schemas.microsoft.com/office/drawing/2014/main" id="{3D056FE4-EF27-4DD5-AF38-170C007536BE}"/>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a:fillRect/>
          </a:stretch>
        </p:blipFill>
        <p:spPr>
          <a:xfrm>
            <a:off x="0" y="1"/>
            <a:ext cx="12191999" cy="6857999"/>
          </a:xfrm>
        </p:spPr>
      </p:pic>
      <p:sp>
        <p:nvSpPr>
          <p:cNvPr id="5" name="Title 4">
            <a:extLst>
              <a:ext uri="{FF2B5EF4-FFF2-40B4-BE49-F238E27FC236}">
                <a16:creationId xmlns:a16="http://schemas.microsoft.com/office/drawing/2014/main" id="{C7663B21-E403-4647-8B59-EEAC71695F83}"/>
              </a:ext>
            </a:extLst>
          </p:cNvPr>
          <p:cNvSpPr>
            <a:spLocks noGrp="1"/>
          </p:cNvSpPr>
          <p:nvPr>
            <p:ph type="title"/>
          </p:nvPr>
        </p:nvSpPr>
        <p:spPr/>
        <p:txBody>
          <a:bodyPr/>
          <a:lstStyle/>
          <a:p>
            <a:r>
              <a:rPr lang="en-US" dirty="0"/>
              <a:t>Case Studies</a:t>
            </a:r>
          </a:p>
        </p:txBody>
      </p:sp>
    </p:spTree>
    <p:extLst>
      <p:ext uri="{BB962C8B-B14F-4D97-AF65-F5344CB8AC3E}">
        <p14:creationId xmlns:p14="http://schemas.microsoft.com/office/powerpoint/2010/main" val="25294136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B9E58-BB88-481B-BBB2-C707CBED41C6}"/>
              </a:ext>
            </a:extLst>
          </p:cNvPr>
          <p:cNvSpPr>
            <a:spLocks noGrp="1"/>
          </p:cNvSpPr>
          <p:nvPr>
            <p:ph type="title"/>
          </p:nvPr>
        </p:nvSpPr>
        <p:spPr>
          <a:xfrm>
            <a:off x="995680" y="304800"/>
            <a:ext cx="9347454" cy="1219200"/>
          </a:xfrm>
        </p:spPr>
        <p:txBody>
          <a:bodyPr/>
          <a:lstStyle/>
          <a:p>
            <a:r>
              <a:rPr lang="en-US" dirty="0"/>
              <a:t>Case Study – Tone at the Top; Bid Rigging/Tailoring</a:t>
            </a:r>
          </a:p>
        </p:txBody>
      </p:sp>
      <p:sp>
        <p:nvSpPr>
          <p:cNvPr id="3" name="Content Placeholder 2">
            <a:extLst>
              <a:ext uri="{FF2B5EF4-FFF2-40B4-BE49-F238E27FC236}">
                <a16:creationId xmlns:a16="http://schemas.microsoft.com/office/drawing/2014/main" id="{0A3A99C5-E0D6-43C9-9FF8-C5B0DBE771D7}"/>
              </a:ext>
            </a:extLst>
          </p:cNvPr>
          <p:cNvSpPr>
            <a:spLocks noGrp="1"/>
          </p:cNvSpPr>
          <p:nvPr>
            <p:ph sz="quarter" idx="10"/>
          </p:nvPr>
        </p:nvSpPr>
        <p:spPr>
          <a:xfrm>
            <a:off x="731520" y="1524000"/>
            <a:ext cx="10607040" cy="4775200"/>
          </a:xfrm>
        </p:spPr>
        <p:txBody>
          <a:bodyPr/>
          <a:lstStyle/>
          <a:p>
            <a:endParaRPr lang="en-US" dirty="0">
              <a:solidFill>
                <a:schemeClr val="tx1"/>
              </a:solidFill>
              <a:cs typeface="+mn-cs"/>
            </a:endParaRPr>
          </a:p>
          <a:p>
            <a:pPr>
              <a:lnSpc>
                <a:spcPct val="100000"/>
              </a:lnSpc>
            </a:pPr>
            <a:r>
              <a:rPr lang="en-US" dirty="0">
                <a:solidFill>
                  <a:schemeClr val="tx1"/>
                </a:solidFill>
                <a:cs typeface="+mn-cs"/>
              </a:rPr>
              <a:t>Client: Higher Education Institution</a:t>
            </a:r>
          </a:p>
          <a:p>
            <a:pPr>
              <a:lnSpc>
                <a:spcPct val="100000"/>
              </a:lnSpc>
            </a:pPr>
            <a:r>
              <a:rPr lang="en-US" dirty="0">
                <a:solidFill>
                  <a:schemeClr val="tx1"/>
                </a:solidFill>
                <a:cs typeface="+mn-cs"/>
              </a:rPr>
              <a:t>Issue: Whistleblower complaint about how the president of the institution was influencing bids. They also had a domineering style of leadership and bulldozed anyone who voiced opposition. </a:t>
            </a:r>
          </a:p>
          <a:p>
            <a:pPr>
              <a:lnSpc>
                <a:spcPct val="100000"/>
              </a:lnSpc>
            </a:pPr>
            <a:r>
              <a:rPr lang="en-US" dirty="0">
                <a:solidFill>
                  <a:schemeClr val="tx1"/>
                </a:solidFill>
                <a:cs typeface="+mn-cs"/>
              </a:rPr>
              <a:t>Results: President was put on administrative leave for 2 weeks but was brought back as the matter was initially determined to be just an HR matter. An independent investigator was hired. Five months later the president was terminated. Once the former president was removed, a clear change in the culture occurred and more employees came forward.</a:t>
            </a:r>
          </a:p>
          <a:p>
            <a:endParaRPr lang="en-US" dirty="0"/>
          </a:p>
        </p:txBody>
      </p:sp>
    </p:spTree>
    <p:extLst>
      <p:ext uri="{BB962C8B-B14F-4D97-AF65-F5344CB8AC3E}">
        <p14:creationId xmlns:p14="http://schemas.microsoft.com/office/powerpoint/2010/main" val="23395107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B9E58-BB88-481B-BBB2-C707CBED41C6}"/>
              </a:ext>
            </a:extLst>
          </p:cNvPr>
          <p:cNvSpPr>
            <a:spLocks noGrp="1"/>
          </p:cNvSpPr>
          <p:nvPr>
            <p:ph type="title"/>
          </p:nvPr>
        </p:nvSpPr>
        <p:spPr>
          <a:xfrm>
            <a:off x="995680" y="304800"/>
            <a:ext cx="9347454" cy="1219200"/>
          </a:xfrm>
        </p:spPr>
        <p:txBody>
          <a:bodyPr/>
          <a:lstStyle/>
          <a:p>
            <a:r>
              <a:rPr lang="en-US" dirty="0"/>
              <a:t>Case Study – Lack of Segregation of Duties</a:t>
            </a:r>
          </a:p>
        </p:txBody>
      </p:sp>
      <p:sp>
        <p:nvSpPr>
          <p:cNvPr id="3" name="Content Placeholder 2">
            <a:extLst>
              <a:ext uri="{FF2B5EF4-FFF2-40B4-BE49-F238E27FC236}">
                <a16:creationId xmlns:a16="http://schemas.microsoft.com/office/drawing/2014/main" id="{0A3A99C5-E0D6-43C9-9FF8-C5B0DBE771D7}"/>
              </a:ext>
            </a:extLst>
          </p:cNvPr>
          <p:cNvSpPr>
            <a:spLocks noGrp="1"/>
          </p:cNvSpPr>
          <p:nvPr>
            <p:ph sz="quarter" idx="10"/>
          </p:nvPr>
        </p:nvSpPr>
        <p:spPr>
          <a:xfrm>
            <a:off x="792480" y="1778000"/>
            <a:ext cx="10607040" cy="4775200"/>
          </a:xfrm>
        </p:spPr>
        <p:txBody>
          <a:bodyPr/>
          <a:lstStyle/>
          <a:p>
            <a:pPr>
              <a:lnSpc>
                <a:spcPct val="100000"/>
              </a:lnSpc>
            </a:pPr>
            <a:r>
              <a:rPr lang="en-US" dirty="0">
                <a:solidFill>
                  <a:schemeClr val="tx1"/>
                </a:solidFill>
                <a:cs typeface="+mn-cs"/>
              </a:rPr>
              <a:t>Client: Retail Dealership</a:t>
            </a:r>
          </a:p>
          <a:p>
            <a:pPr>
              <a:lnSpc>
                <a:spcPct val="100000"/>
              </a:lnSpc>
            </a:pPr>
            <a:r>
              <a:rPr lang="en-US" dirty="0">
                <a:solidFill>
                  <a:schemeClr val="tx1"/>
                </a:solidFill>
                <a:cs typeface="+mn-cs"/>
              </a:rPr>
              <a:t>Issue: A family business was run by a father who passes away. The son takes over as General Manager, and one sister takes over as CFO. The brother gets suspicious of CFO sister when their cashflow is not matching their sales volume and the sister is taking expensive vacations.</a:t>
            </a:r>
          </a:p>
          <a:p>
            <a:pPr>
              <a:lnSpc>
                <a:spcPct val="100000"/>
              </a:lnSpc>
            </a:pPr>
            <a:r>
              <a:rPr lang="en-US" dirty="0">
                <a:solidFill>
                  <a:schemeClr val="tx1"/>
                </a:solidFill>
                <a:cs typeface="+mn-cs"/>
              </a:rPr>
              <a:t>Results: Sister was doubling the payroll payments. First payment would go to payroll provider for all the employees and a second payment for the same amount would go into her personal bank account. Sister was fired, no charges were filed as the auto dealership didn’t want their vendors and customers to know about the fraud. Twist – A second sister (receptionist) wrote-off her boyfriend’s auto loan during the investigation.</a:t>
            </a:r>
          </a:p>
          <a:p>
            <a:endParaRPr lang="en-US" dirty="0"/>
          </a:p>
        </p:txBody>
      </p:sp>
    </p:spTree>
    <p:extLst>
      <p:ext uri="{BB962C8B-B14F-4D97-AF65-F5344CB8AC3E}">
        <p14:creationId xmlns:p14="http://schemas.microsoft.com/office/powerpoint/2010/main" val="10919149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B9E58-BB88-481B-BBB2-C707CBED41C6}"/>
              </a:ext>
            </a:extLst>
          </p:cNvPr>
          <p:cNvSpPr>
            <a:spLocks noGrp="1"/>
          </p:cNvSpPr>
          <p:nvPr>
            <p:ph type="title"/>
          </p:nvPr>
        </p:nvSpPr>
        <p:spPr>
          <a:xfrm>
            <a:off x="995680" y="304800"/>
            <a:ext cx="9347454" cy="1219200"/>
          </a:xfrm>
        </p:spPr>
        <p:txBody>
          <a:bodyPr/>
          <a:lstStyle/>
          <a:p>
            <a:r>
              <a:rPr lang="en-US" dirty="0"/>
              <a:t>Case Study – Management Override</a:t>
            </a:r>
          </a:p>
        </p:txBody>
      </p:sp>
      <p:sp>
        <p:nvSpPr>
          <p:cNvPr id="3" name="Content Placeholder 2">
            <a:extLst>
              <a:ext uri="{FF2B5EF4-FFF2-40B4-BE49-F238E27FC236}">
                <a16:creationId xmlns:a16="http://schemas.microsoft.com/office/drawing/2014/main" id="{0A3A99C5-E0D6-43C9-9FF8-C5B0DBE771D7}"/>
              </a:ext>
            </a:extLst>
          </p:cNvPr>
          <p:cNvSpPr>
            <a:spLocks noGrp="1"/>
          </p:cNvSpPr>
          <p:nvPr>
            <p:ph sz="quarter" idx="10"/>
          </p:nvPr>
        </p:nvSpPr>
        <p:spPr>
          <a:xfrm>
            <a:off x="731520" y="1524000"/>
            <a:ext cx="10607040" cy="4775200"/>
          </a:xfrm>
        </p:spPr>
        <p:txBody>
          <a:bodyPr/>
          <a:lstStyle/>
          <a:p>
            <a:pPr>
              <a:lnSpc>
                <a:spcPct val="100000"/>
              </a:lnSpc>
            </a:pPr>
            <a:r>
              <a:rPr lang="en-US" dirty="0">
                <a:solidFill>
                  <a:schemeClr val="tx1"/>
                </a:solidFill>
                <a:cs typeface="+mn-cs"/>
              </a:rPr>
              <a:t>Client: Media Company</a:t>
            </a:r>
          </a:p>
          <a:p>
            <a:pPr>
              <a:lnSpc>
                <a:spcPct val="100000"/>
              </a:lnSpc>
            </a:pPr>
            <a:r>
              <a:rPr lang="en-US" dirty="0">
                <a:solidFill>
                  <a:schemeClr val="tx1"/>
                </a:solidFill>
                <a:cs typeface="+mn-cs"/>
              </a:rPr>
              <a:t>Issue: Vendors contacted the company stating they had not been paid in several months. An executive said it was due to the timing of funding coming in from the parent company.</a:t>
            </a:r>
          </a:p>
          <a:p>
            <a:pPr>
              <a:lnSpc>
                <a:spcPct val="100000"/>
              </a:lnSpc>
            </a:pPr>
            <a:r>
              <a:rPr lang="en-US" dirty="0">
                <a:solidFill>
                  <a:schemeClr val="tx1"/>
                </a:solidFill>
                <a:cs typeface="+mn-cs"/>
              </a:rPr>
              <a:t>Results: The executive hadn’t paid bills because their bank account was overdrawn by over $700,000. We found that the executive had used his corporate cards for personal expenses and had the company pay for his personal credit card bill. He would tell the accountant to book his personal expenses as business expenses. The accountant never asked questions. Accounting records were not reviewed by the parent company. Credit card statements were never reconciled. The parent company ended up covering all the costs to avoid litigation with the vendors.</a:t>
            </a:r>
          </a:p>
          <a:p>
            <a:endParaRPr lang="en-US" dirty="0"/>
          </a:p>
        </p:txBody>
      </p:sp>
    </p:spTree>
    <p:extLst>
      <p:ext uri="{BB962C8B-B14F-4D97-AF65-F5344CB8AC3E}">
        <p14:creationId xmlns:p14="http://schemas.microsoft.com/office/powerpoint/2010/main" val="11361321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a:extLst>
              <a:ext uri="{FF2B5EF4-FFF2-40B4-BE49-F238E27FC236}">
                <a16:creationId xmlns:a16="http://schemas.microsoft.com/office/drawing/2014/main" id="{FCC4CDA6-3CCB-4981-A6A5-D174759FE15F}"/>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a:fillRect/>
          </a:stretch>
        </p:blipFill>
        <p:spPr>
          <a:xfrm>
            <a:off x="0" y="1"/>
            <a:ext cx="12191999" cy="6857999"/>
          </a:xfrm>
          <a:prstGeom prst="rect">
            <a:avLst/>
          </a:prstGeom>
        </p:spPr>
      </p:pic>
      <p:sp>
        <p:nvSpPr>
          <p:cNvPr id="24" name="Title 23">
            <a:extLst>
              <a:ext uri="{FF2B5EF4-FFF2-40B4-BE49-F238E27FC236}">
                <a16:creationId xmlns:a16="http://schemas.microsoft.com/office/drawing/2014/main" id="{3BC3A2D7-5CFE-0944-821B-1E6E6760B61B}"/>
              </a:ext>
            </a:extLst>
          </p:cNvPr>
          <p:cNvSpPr>
            <a:spLocks noGrp="1"/>
          </p:cNvSpPr>
          <p:nvPr>
            <p:ph type="title"/>
          </p:nvPr>
        </p:nvSpPr>
        <p:spPr>
          <a:xfrm>
            <a:off x="0" y="248356"/>
            <a:ext cx="3849511" cy="1320800"/>
          </a:xfrm>
        </p:spPr>
        <p:txBody>
          <a:bodyPr tIns="457200" bIns="457200">
            <a:normAutofit fontScale="90000"/>
          </a:bodyPr>
          <a:lstStyle/>
          <a:p>
            <a:r>
              <a:rPr lang="en-US" dirty="0"/>
              <a:t>Questions</a:t>
            </a:r>
          </a:p>
        </p:txBody>
      </p:sp>
    </p:spTree>
    <p:extLst>
      <p:ext uri="{BB962C8B-B14F-4D97-AF65-F5344CB8AC3E}">
        <p14:creationId xmlns:p14="http://schemas.microsoft.com/office/powerpoint/2010/main" val="34356536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558F7679-1C53-4B3F-8A09-9FA6E36F84CE}"/>
              </a:ext>
            </a:extLst>
          </p:cNvPr>
          <p:cNvSpPr>
            <a:spLocks noGrp="1"/>
          </p:cNvSpPr>
          <p:nvPr>
            <p:ph type="body" sz="quarter" idx="17"/>
          </p:nvPr>
        </p:nvSpPr>
        <p:spPr/>
        <p:txBody>
          <a:bodyPr/>
          <a:lstStyle/>
          <a:p>
            <a:pPr>
              <a:spcBef>
                <a:spcPct val="0"/>
              </a:spcBef>
              <a:defRPr sz="1800" b="0" i="0" u="none" strike="noStrike" kern="0" cap="none" spc="0" baseline="0">
                <a:solidFill>
                  <a:srgbClr val="000000"/>
                </a:solidFill>
                <a:uFillTx/>
              </a:defRPr>
            </a:pPr>
            <a:r>
              <a:rPr lang="en-US" sz="1600" b="1" kern="0" dirty="0">
                <a:solidFill>
                  <a:schemeClr val="accent6">
                    <a:lumMod val="50000"/>
                  </a:schemeClr>
                </a:solidFill>
              </a:rPr>
              <a:t>Devin Spence</a:t>
            </a:r>
          </a:p>
          <a:p>
            <a:r>
              <a:rPr lang="en-US" sz="1400" dirty="0">
                <a:solidFill>
                  <a:schemeClr val="accent6">
                    <a:lumMod val="50000"/>
                  </a:schemeClr>
                </a:solidFill>
              </a:rPr>
              <a:t>Forensic Accounting Manager</a:t>
            </a:r>
          </a:p>
          <a:p>
            <a:r>
              <a:rPr lang="en-US" sz="1400" dirty="0">
                <a:solidFill>
                  <a:schemeClr val="accent6">
                    <a:lumMod val="50000"/>
                  </a:schemeClr>
                </a:solidFill>
              </a:rPr>
              <a:t>1.916.266.9562</a:t>
            </a:r>
          </a:p>
          <a:p>
            <a:r>
              <a:rPr lang="en-US" sz="1400" dirty="0">
                <a:solidFill>
                  <a:schemeClr val="accent6">
                    <a:lumMod val="50000"/>
                  </a:schemeClr>
                </a:solidFill>
                <a:hlinkClick r:id="rId3">
                  <a:extLst>
                    <a:ext uri="{A12FA001-AC4F-418D-AE19-62706E023703}">
                      <ahyp:hlinkClr xmlns:ahyp="http://schemas.microsoft.com/office/drawing/2018/hyperlinkcolor" val="tx"/>
                    </a:ext>
                  </a:extLst>
                </a:hlinkClick>
              </a:rPr>
              <a:t>devin.spence@crowe.com</a:t>
            </a:r>
            <a:endParaRPr lang="en-US" sz="1400" dirty="0">
              <a:solidFill>
                <a:schemeClr val="accent6">
                  <a:lumMod val="50000"/>
                </a:schemeClr>
              </a:solidFill>
            </a:endParaRPr>
          </a:p>
        </p:txBody>
      </p:sp>
      <p:pic>
        <p:nvPicPr>
          <p:cNvPr id="8" name="Picture Placeholder 7">
            <a:extLst>
              <a:ext uri="{FF2B5EF4-FFF2-40B4-BE49-F238E27FC236}">
                <a16:creationId xmlns:a16="http://schemas.microsoft.com/office/drawing/2014/main" id="{AAFEEE9B-476F-4655-AC67-9ACB6579B105}"/>
              </a:ext>
            </a:extLst>
          </p:cNvPr>
          <p:cNvPicPr>
            <a:picLocks noGrp="1" noChangeAspect="1"/>
          </p:cNvPicPr>
          <p:nvPr>
            <p:ph type="pic" sz="quarter" idx="10"/>
          </p:nvPr>
        </p:nvPicPr>
        <p:blipFill>
          <a:blip r:embed="rId4" cstate="email">
            <a:extLst>
              <a:ext uri="{28A0092B-C50C-407E-A947-70E740481C1C}">
                <a14:useLocalDpi xmlns:a14="http://schemas.microsoft.com/office/drawing/2010/main"/>
              </a:ext>
            </a:extLst>
          </a:blip>
          <a:srcRect/>
          <a:stretch>
            <a:fillRect/>
          </a:stretch>
        </p:blipFill>
        <p:spPr>
          <a:prstGeom prst="rect">
            <a:avLst/>
          </a:prstGeom>
        </p:spPr>
      </p:pic>
    </p:spTree>
    <p:extLst>
      <p:ext uri="{BB962C8B-B14F-4D97-AF65-F5344CB8AC3E}">
        <p14:creationId xmlns:p14="http://schemas.microsoft.com/office/powerpoint/2010/main" val="511889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3407223" y="1485670"/>
            <a:ext cx="8153400" cy="3010055"/>
          </a:xfrm>
          <a:prstGeom prst="rect">
            <a:avLst/>
          </a:prstGeom>
        </p:spPr>
        <p:txBody>
          <a:bodyPr wrap="square">
            <a:spAutoFit/>
          </a:bodyPr>
          <a:lstStyle/>
          <a:p>
            <a:pPr algn="just"/>
            <a:endParaRPr lang="en-US" b="1" dirty="0"/>
          </a:p>
          <a:p>
            <a:pPr algn="just">
              <a:spcBef>
                <a:spcPct val="20000"/>
              </a:spcBef>
              <a:buClr>
                <a:srgbClr val="FDB913"/>
              </a:buClr>
            </a:pPr>
            <a:r>
              <a:rPr lang="en-US" dirty="0"/>
              <a:t>Devin Spence is a member of Crowe’s Forensic Services Group with over nine years of professional experience. He has provided forensic accounting, investigative, and assurance services to clients in a variety of industries including manufacturing and distribution, healthcare, public sector, government and not-for-profit. His experience includes the analysis of sources and uses of funds and specific account activity, investigation into employee theft schemes, the design and implementation of data analytics, and the review of internal control processes. </a:t>
            </a:r>
          </a:p>
          <a:p>
            <a:pPr algn="just">
              <a:spcBef>
                <a:spcPct val="20000"/>
              </a:spcBef>
              <a:buClr>
                <a:srgbClr val="FDB913"/>
              </a:buClr>
            </a:pPr>
            <a:endParaRPr lang="en-US" sz="1000" dirty="0"/>
          </a:p>
          <a:p>
            <a:pPr marL="171450" indent="-171450" algn="just">
              <a:spcBef>
                <a:spcPct val="20000"/>
              </a:spcBef>
              <a:buClr>
                <a:srgbClr val="FFC000"/>
              </a:buClr>
              <a:buSzPct val="125000"/>
              <a:buFont typeface="Wingdings" pitchFamily="2" charset="2"/>
              <a:buChar char="§"/>
              <a:defRPr/>
            </a:pPr>
            <a:endParaRPr lang="en-US" sz="1000" dirty="0">
              <a:solidFill>
                <a:schemeClr val="tx1">
                  <a:tint val="75000"/>
                </a:schemeClr>
              </a:solidFill>
            </a:endParaRPr>
          </a:p>
        </p:txBody>
      </p:sp>
      <p:sp>
        <p:nvSpPr>
          <p:cNvPr id="7" name="TextBox 5"/>
          <p:cNvSpPr txBox="1"/>
          <p:nvPr/>
        </p:nvSpPr>
        <p:spPr>
          <a:xfrm>
            <a:off x="457200" y="250928"/>
            <a:ext cx="8305800" cy="461665"/>
          </a:xfrm>
          <a:prstGeom prst="rect">
            <a:avLst/>
          </a:prstGeom>
          <a:noFill/>
          <a:ln>
            <a:noFill/>
          </a:ln>
        </p:spPr>
        <p:txBody>
          <a:bodyPr vert="horz" wrap="square" lIns="91440" tIns="45720" rIns="91440" bIns="45720" anchor="t" anchorCtr="0" compatLnSpc="1">
            <a:spAutoFit/>
          </a:bodyPr>
          <a:lstStyle/>
          <a:p>
            <a:pPr defTabSz="685800">
              <a:spcBef>
                <a:spcPct val="0"/>
              </a:spcBef>
              <a:defRPr sz="1800" b="0" i="0" u="none" strike="noStrike" kern="0" cap="none" spc="0" baseline="0">
                <a:solidFill>
                  <a:srgbClr val="000000"/>
                </a:solidFill>
                <a:uFillTx/>
              </a:defRPr>
            </a:pPr>
            <a:r>
              <a:rPr lang="en-US" sz="2400" dirty="0">
                <a:latin typeface="+mj-lt"/>
                <a:ea typeface="+mj-ea"/>
                <a:cs typeface="+mj-cs"/>
              </a:rPr>
              <a:t>Devin Spence – CPA, CFE</a:t>
            </a:r>
          </a:p>
        </p:txBody>
      </p:sp>
      <p:sp>
        <p:nvSpPr>
          <p:cNvPr id="3" name="Rectangle 2"/>
          <p:cNvSpPr/>
          <p:nvPr/>
        </p:nvSpPr>
        <p:spPr>
          <a:xfrm>
            <a:off x="533400" y="3446022"/>
            <a:ext cx="2673869" cy="1615827"/>
          </a:xfrm>
          <a:prstGeom prst="rect">
            <a:avLst/>
          </a:prstGeom>
        </p:spPr>
        <p:txBody>
          <a:bodyPr wrap="square">
            <a:spAutoFit/>
          </a:bodyPr>
          <a:lstStyle/>
          <a:p>
            <a:r>
              <a:rPr lang="en-US" sz="1200" b="1" dirty="0"/>
              <a:t>Devin Spence</a:t>
            </a:r>
          </a:p>
          <a:p>
            <a:r>
              <a:rPr lang="en-US" sz="1200" b="1" dirty="0"/>
              <a:t>Forensic Accounting Manager</a:t>
            </a:r>
          </a:p>
          <a:p>
            <a:r>
              <a:rPr lang="en-US" sz="1200" b="1" dirty="0"/>
              <a:t>916.226.9562</a:t>
            </a:r>
          </a:p>
          <a:p>
            <a:r>
              <a:rPr lang="en-US" sz="1100" b="1" dirty="0">
                <a:hlinkClick r:id="rId3"/>
              </a:rPr>
              <a:t>devin.spence@crowe.com</a:t>
            </a:r>
            <a:endParaRPr lang="en-US" sz="1100" b="1" dirty="0"/>
          </a:p>
          <a:p>
            <a:pPr marL="171450" indent="-171450">
              <a:buClr>
                <a:srgbClr val="F1AB00"/>
              </a:buClr>
              <a:buFont typeface="Wingdings" pitchFamily="2" charset="2"/>
              <a:buChar char="§"/>
            </a:pPr>
            <a:endParaRPr lang="en-US" sz="1000" dirty="0"/>
          </a:p>
          <a:p>
            <a:pPr eaLnBrk="0" hangingPunct="0">
              <a:lnSpc>
                <a:spcPct val="95000"/>
              </a:lnSpc>
              <a:spcBef>
                <a:spcPct val="20000"/>
              </a:spcBef>
              <a:buClr>
                <a:schemeClr val="tx1"/>
              </a:buClr>
              <a:defRPr/>
            </a:pPr>
            <a:r>
              <a:rPr lang="en-US" sz="1000" b="1" dirty="0">
                <a:latin typeface="Arial" pitchFamily="34" charset="0"/>
                <a:cs typeface="Arial" pitchFamily="34" charset="0"/>
              </a:rPr>
              <a:t>Education</a:t>
            </a:r>
          </a:p>
          <a:p>
            <a:pPr marL="171450" indent="-171450" eaLnBrk="0" hangingPunct="0">
              <a:lnSpc>
                <a:spcPct val="95000"/>
              </a:lnSpc>
              <a:spcBef>
                <a:spcPct val="20000"/>
              </a:spcBef>
              <a:buClr>
                <a:schemeClr val="accent2"/>
              </a:buClr>
              <a:buFont typeface="Wingdings" panose="05000000000000000000" pitchFamily="2" charset="2"/>
              <a:buChar char="§"/>
              <a:defRPr/>
            </a:pPr>
            <a:r>
              <a:rPr lang="en-US" sz="1000" dirty="0">
                <a:latin typeface="Arial" pitchFamily="34" charset="0"/>
                <a:cs typeface="Arial" pitchFamily="34" charset="0"/>
              </a:rPr>
              <a:t>Bachelor of Science, Business Administration (Accounting) - California State University - Sacramento</a:t>
            </a:r>
            <a:endParaRPr lang="en-US" sz="1000" b="1" dirty="0"/>
          </a:p>
        </p:txBody>
      </p:sp>
      <p:pic>
        <p:nvPicPr>
          <p:cNvPr id="6" name="Picture 5">
            <a:extLst>
              <a:ext uri="{FF2B5EF4-FFF2-40B4-BE49-F238E27FC236}">
                <a16:creationId xmlns:a16="http://schemas.microsoft.com/office/drawing/2014/main" id="{2BFB18E0-4E1F-4A2C-AAA1-74666B36D141}"/>
              </a:ext>
            </a:extLst>
          </p:cNvPr>
          <p:cNvPicPr/>
          <p:nvPr/>
        </p:nvPicPr>
        <p:blipFill rotWithShape="1">
          <a:blip r:embed="rId4" cstate="print">
            <a:extLst>
              <a:ext uri="{28A0092B-C50C-407E-A947-70E740481C1C}">
                <a14:useLocalDpi xmlns:a14="http://schemas.microsoft.com/office/drawing/2010/main" val="0"/>
              </a:ext>
            </a:extLst>
          </a:blip>
          <a:srcRect/>
          <a:stretch/>
        </p:blipFill>
        <p:spPr bwMode="auto">
          <a:xfrm>
            <a:off x="631376" y="1330037"/>
            <a:ext cx="1964041" cy="2081942"/>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640533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B9E58-BB88-481B-BBB2-C707CBED41C6}"/>
              </a:ext>
            </a:extLst>
          </p:cNvPr>
          <p:cNvSpPr>
            <a:spLocks noGrp="1"/>
          </p:cNvSpPr>
          <p:nvPr>
            <p:ph type="title"/>
          </p:nvPr>
        </p:nvSpPr>
        <p:spPr/>
        <p:txBody>
          <a:bodyPr/>
          <a:lstStyle/>
          <a:p>
            <a:r>
              <a:rPr lang="en-US" sz="5400" dirty="0"/>
              <a:t>Poll Question #1:</a:t>
            </a:r>
          </a:p>
        </p:txBody>
      </p:sp>
      <p:sp>
        <p:nvSpPr>
          <p:cNvPr id="3" name="Content Placeholder 2">
            <a:extLst>
              <a:ext uri="{FF2B5EF4-FFF2-40B4-BE49-F238E27FC236}">
                <a16:creationId xmlns:a16="http://schemas.microsoft.com/office/drawing/2014/main" id="{0A3A99C5-E0D6-43C9-9FF8-C5B0DBE771D7}"/>
              </a:ext>
            </a:extLst>
          </p:cNvPr>
          <p:cNvSpPr>
            <a:spLocks noGrp="1"/>
          </p:cNvSpPr>
          <p:nvPr>
            <p:ph sz="quarter" idx="10"/>
          </p:nvPr>
        </p:nvSpPr>
        <p:spPr>
          <a:xfrm>
            <a:off x="1066800" y="1431235"/>
            <a:ext cx="10058398" cy="4572000"/>
          </a:xfrm>
        </p:spPr>
        <p:txBody>
          <a:bodyPr/>
          <a:lstStyle/>
          <a:p>
            <a:pPr marL="342900" algn="l">
              <a:lnSpc>
                <a:spcPct val="100000"/>
              </a:lnSpc>
            </a:pPr>
            <a:r>
              <a:rPr lang="en-US" sz="2800" dirty="0">
                <a:solidFill>
                  <a:schemeClr val="tx1"/>
                </a:solidFill>
              </a:rPr>
              <a:t>What type of fraud professional are you?</a:t>
            </a:r>
          </a:p>
          <a:p>
            <a:pPr marL="800100" indent="-457200" algn="l">
              <a:lnSpc>
                <a:spcPct val="100000"/>
              </a:lnSpc>
              <a:buFont typeface="+mj-lt"/>
              <a:buAutoNum type="alphaUcPeriod"/>
            </a:pPr>
            <a:r>
              <a:rPr lang="en-US" sz="2800" dirty="0">
                <a:solidFill>
                  <a:schemeClr val="tx1"/>
                </a:solidFill>
              </a:rPr>
              <a:t>Internal Auditor</a:t>
            </a:r>
          </a:p>
          <a:p>
            <a:pPr marL="800100" indent="-457200" algn="l">
              <a:lnSpc>
                <a:spcPct val="100000"/>
              </a:lnSpc>
              <a:buFont typeface="+mj-lt"/>
              <a:buAutoNum type="alphaUcPeriod"/>
            </a:pPr>
            <a:r>
              <a:rPr lang="en-US" sz="2800" dirty="0">
                <a:solidFill>
                  <a:schemeClr val="tx1"/>
                </a:solidFill>
              </a:rPr>
              <a:t>External Auditor</a:t>
            </a:r>
          </a:p>
          <a:p>
            <a:pPr marL="800100" indent="-457200" algn="l">
              <a:lnSpc>
                <a:spcPct val="100000"/>
              </a:lnSpc>
              <a:buFont typeface="+mj-lt"/>
              <a:buAutoNum type="alphaUcPeriod"/>
            </a:pPr>
            <a:r>
              <a:rPr lang="en-US" sz="2800" dirty="0">
                <a:solidFill>
                  <a:schemeClr val="tx1"/>
                </a:solidFill>
              </a:rPr>
              <a:t>Investigator</a:t>
            </a:r>
          </a:p>
          <a:p>
            <a:pPr marL="800100" indent="-457200" algn="l">
              <a:lnSpc>
                <a:spcPct val="100000"/>
              </a:lnSpc>
              <a:buFont typeface="+mj-lt"/>
              <a:buAutoNum type="alphaUcPeriod"/>
            </a:pPr>
            <a:r>
              <a:rPr lang="en-US" sz="2800" dirty="0">
                <a:solidFill>
                  <a:schemeClr val="tx1"/>
                </a:solidFill>
              </a:rPr>
              <a:t>Law Enforcement</a:t>
            </a:r>
          </a:p>
          <a:p>
            <a:pPr marL="800100" indent="-457200" algn="l">
              <a:lnSpc>
                <a:spcPct val="100000"/>
              </a:lnSpc>
              <a:buFont typeface="+mj-lt"/>
              <a:buAutoNum type="alphaUcPeriod"/>
            </a:pPr>
            <a:r>
              <a:rPr lang="en-US" sz="2800" dirty="0">
                <a:solidFill>
                  <a:schemeClr val="tx1"/>
                </a:solidFill>
              </a:rPr>
              <a:t>Other</a:t>
            </a:r>
          </a:p>
          <a:p>
            <a:pPr marL="800100" indent="-457200" algn="l">
              <a:lnSpc>
                <a:spcPct val="200000"/>
              </a:lnSpc>
              <a:buFont typeface="+mj-lt"/>
              <a:buAutoNum type="alphaUcPeriod"/>
            </a:pPr>
            <a:endParaRPr lang="en-US" sz="2000" dirty="0">
              <a:solidFill>
                <a:schemeClr val="tx1"/>
              </a:solidFill>
            </a:endParaRPr>
          </a:p>
        </p:txBody>
      </p:sp>
    </p:spTree>
    <p:extLst>
      <p:ext uri="{BB962C8B-B14F-4D97-AF65-F5344CB8AC3E}">
        <p14:creationId xmlns:p14="http://schemas.microsoft.com/office/powerpoint/2010/main" val="4043700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Placeholder 11" descr="A picture containing light, laser, night, night sky&#10;&#10;Description automatically generated">
            <a:extLst>
              <a:ext uri="{FF2B5EF4-FFF2-40B4-BE49-F238E27FC236}">
                <a16:creationId xmlns:a16="http://schemas.microsoft.com/office/drawing/2014/main" id="{3D056FE4-EF27-4DD5-AF38-170C007536BE}"/>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a:fillRect/>
          </a:stretch>
        </p:blipFill>
        <p:spPr>
          <a:xfrm>
            <a:off x="0" y="1"/>
            <a:ext cx="12191999" cy="6857999"/>
          </a:xfrm>
        </p:spPr>
      </p:pic>
      <p:sp>
        <p:nvSpPr>
          <p:cNvPr id="5" name="Title 4">
            <a:extLst>
              <a:ext uri="{FF2B5EF4-FFF2-40B4-BE49-F238E27FC236}">
                <a16:creationId xmlns:a16="http://schemas.microsoft.com/office/drawing/2014/main" id="{C7663B21-E403-4647-8B59-EEAC71695F83}"/>
              </a:ext>
            </a:extLst>
          </p:cNvPr>
          <p:cNvSpPr>
            <a:spLocks noGrp="1"/>
          </p:cNvSpPr>
          <p:nvPr>
            <p:ph type="title"/>
          </p:nvPr>
        </p:nvSpPr>
        <p:spPr/>
        <p:txBody>
          <a:bodyPr/>
          <a:lstStyle/>
          <a:p>
            <a:r>
              <a:rPr lang="en-US" dirty="0"/>
              <a:t>Forensic Accounting  Services</a:t>
            </a:r>
          </a:p>
        </p:txBody>
      </p:sp>
    </p:spTree>
    <p:extLst>
      <p:ext uri="{BB962C8B-B14F-4D97-AF65-F5344CB8AC3E}">
        <p14:creationId xmlns:p14="http://schemas.microsoft.com/office/powerpoint/2010/main" val="1056570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BB532-B4E3-489F-B19D-DD31524A2676}"/>
              </a:ext>
            </a:extLst>
          </p:cNvPr>
          <p:cNvSpPr>
            <a:spLocks noGrp="1"/>
          </p:cNvSpPr>
          <p:nvPr>
            <p:ph type="title"/>
          </p:nvPr>
        </p:nvSpPr>
        <p:spPr/>
        <p:txBody>
          <a:bodyPr/>
          <a:lstStyle/>
          <a:p>
            <a:r>
              <a:rPr lang="en-US" dirty="0"/>
              <a:t>Forensic Services Overview</a:t>
            </a:r>
          </a:p>
        </p:txBody>
      </p:sp>
      <p:sp>
        <p:nvSpPr>
          <p:cNvPr id="3" name="Content Placeholder 2">
            <a:extLst>
              <a:ext uri="{FF2B5EF4-FFF2-40B4-BE49-F238E27FC236}">
                <a16:creationId xmlns:a16="http://schemas.microsoft.com/office/drawing/2014/main" id="{F129C4F5-4FFF-4E52-A354-D782786F5CF0}"/>
              </a:ext>
            </a:extLst>
          </p:cNvPr>
          <p:cNvSpPr>
            <a:spLocks noGrp="1"/>
          </p:cNvSpPr>
          <p:nvPr>
            <p:ph idx="1"/>
          </p:nvPr>
        </p:nvSpPr>
        <p:spPr>
          <a:xfrm>
            <a:off x="735330" y="1736724"/>
            <a:ext cx="10058400" cy="4389120"/>
          </a:xfrm>
        </p:spPr>
        <p:txBody>
          <a:bodyPr/>
          <a:lstStyle/>
          <a:p>
            <a:pPr>
              <a:buClr>
                <a:schemeClr val="accent2"/>
              </a:buClr>
            </a:pPr>
            <a:r>
              <a:rPr lang="en-US" sz="1800" dirty="0">
                <a:latin typeface="Arial" pitchFamily="34" charset="0"/>
                <a:cs typeface="Arial" pitchFamily="34" charset="0"/>
              </a:rPr>
              <a:t>Forensic experts use insights gained from extensive technical and industry knowledge to cut beneath the surface and help to uncover the real story behind the numbers. Our professionals can provide the following services:</a:t>
            </a:r>
          </a:p>
          <a:p>
            <a:pPr lvl="1"/>
            <a:r>
              <a:rPr lang="en-US" sz="1800" b="1" dirty="0">
                <a:latin typeface="Arial" pitchFamily="34" charset="0"/>
                <a:cs typeface="Arial" pitchFamily="34" charset="0"/>
              </a:rPr>
              <a:t>Forensic accounting </a:t>
            </a:r>
            <a:r>
              <a:rPr lang="en-US" sz="1800" dirty="0">
                <a:latin typeface="Arial" pitchFamily="34" charset="0"/>
                <a:cs typeface="Arial" pitchFamily="34" charset="0"/>
              </a:rPr>
              <a:t>- investigate highly complex accounting transactions, leveraging forensic technologies and our legal management consulting background.</a:t>
            </a:r>
          </a:p>
          <a:p>
            <a:pPr lvl="1"/>
            <a:r>
              <a:rPr lang="en-US" sz="1800" b="1" dirty="0">
                <a:latin typeface="Arial" pitchFamily="34" charset="0"/>
                <a:cs typeface="Arial" pitchFamily="34" charset="0"/>
              </a:rPr>
              <a:t>Digital forensics and incident response </a:t>
            </a:r>
            <a:r>
              <a:rPr lang="en-US" sz="1800" dirty="0">
                <a:latin typeface="Arial" pitchFamily="34" charset="0"/>
                <a:cs typeface="Arial" pitchFamily="34" charset="0"/>
              </a:rPr>
              <a:t>- help recover valuable intellectual property.</a:t>
            </a:r>
          </a:p>
          <a:p>
            <a:pPr lvl="1"/>
            <a:r>
              <a:rPr lang="en-US" sz="1800" b="1" dirty="0">
                <a:latin typeface="Arial" pitchFamily="34" charset="0"/>
                <a:cs typeface="Arial" pitchFamily="34" charset="0"/>
              </a:rPr>
              <a:t>E-discovery</a:t>
            </a:r>
            <a:r>
              <a:rPr lang="en-US" sz="1800" dirty="0">
                <a:latin typeface="Arial" pitchFamily="34" charset="0"/>
                <a:cs typeface="Arial" pitchFamily="34" charset="0"/>
              </a:rPr>
              <a:t> - resolve complex data and information challenges for investigations and litigation. </a:t>
            </a:r>
          </a:p>
          <a:p>
            <a:pPr lvl="1"/>
            <a:r>
              <a:rPr lang="en-US" sz="1800" b="1" dirty="0">
                <a:latin typeface="Arial" pitchFamily="34" charset="0"/>
                <a:cs typeface="Arial" pitchFamily="34" charset="0"/>
              </a:rPr>
              <a:t>Insurance claims preparations </a:t>
            </a:r>
            <a:r>
              <a:rPr lang="en-US" sz="1800" dirty="0">
                <a:latin typeface="Arial" pitchFamily="34" charset="0"/>
                <a:cs typeface="Arial" pitchFamily="34" charset="0"/>
              </a:rPr>
              <a:t>- help maximize insurance recoveries and assist with the preparation of a comprehensive insurance claim package. </a:t>
            </a:r>
          </a:p>
          <a:p>
            <a:pPr lvl="1"/>
            <a:r>
              <a:rPr lang="en-US" sz="1800" b="1" dirty="0">
                <a:latin typeface="Arial" pitchFamily="34" charset="0"/>
                <a:cs typeface="Arial" pitchFamily="34" charset="0"/>
              </a:rPr>
              <a:t>Post-acquisition disputes and arbitration support </a:t>
            </a:r>
            <a:r>
              <a:rPr lang="en-US" sz="1800" dirty="0">
                <a:latin typeface="Arial" pitchFamily="34" charset="0"/>
                <a:cs typeface="Arial" pitchFamily="34" charset="0"/>
              </a:rPr>
              <a:t>- help defend working capital and earnout positions based on the agreement framework during settlement discussions and arbitration proceedings or serve as an impartial party to navigate disputes.</a:t>
            </a:r>
          </a:p>
          <a:p>
            <a:endParaRPr lang="en-US" dirty="0"/>
          </a:p>
        </p:txBody>
      </p:sp>
    </p:spTree>
    <p:extLst>
      <p:ext uri="{BB962C8B-B14F-4D97-AF65-F5344CB8AC3E}">
        <p14:creationId xmlns:p14="http://schemas.microsoft.com/office/powerpoint/2010/main" val="3540450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Forensic Capabilities </a:t>
            </a:r>
          </a:p>
        </p:txBody>
      </p:sp>
      <p:sp>
        <p:nvSpPr>
          <p:cNvPr id="9" name="Content Placeholder 8"/>
          <p:cNvSpPr>
            <a:spLocks noGrp="1"/>
          </p:cNvSpPr>
          <p:nvPr>
            <p:ph idx="1"/>
          </p:nvPr>
        </p:nvSpPr>
        <p:spPr/>
        <p:txBody>
          <a:bodyPr/>
          <a:lstStyle/>
          <a:p>
            <a:pPr marL="285750" lvl="0" indent="-285750">
              <a:buFont typeface="Arial" panose="020B0604020202020204" pitchFamily="34" charset="0"/>
              <a:buChar char="•"/>
            </a:pPr>
            <a:r>
              <a:rPr lang="en-US" sz="1800" dirty="0"/>
              <a:t>Investigate allegations of asset theft, corruption and fraudulent financial reporting.</a:t>
            </a:r>
          </a:p>
          <a:p>
            <a:pPr marL="285750" lvl="0" indent="-285750">
              <a:buFont typeface="Arial" panose="020B0604020202020204" pitchFamily="34" charset="0"/>
              <a:buChar char="•"/>
            </a:pPr>
            <a:r>
              <a:rPr lang="en-US" sz="1800" dirty="0"/>
              <a:t>Examine and respond to potential regulatory or legal compliance .</a:t>
            </a:r>
          </a:p>
          <a:p>
            <a:pPr marL="285750" lvl="0" indent="-285750">
              <a:buFont typeface="Arial" panose="020B0604020202020204" pitchFamily="34" charset="0"/>
              <a:buChar char="•"/>
            </a:pPr>
            <a:r>
              <a:rPr lang="en-US" sz="1800" dirty="0"/>
              <a:t>Analyze potential breaches of contract, fiduciary trust, ethics or internal policy.</a:t>
            </a:r>
          </a:p>
          <a:p>
            <a:pPr marL="285750" lvl="0" indent="-285750">
              <a:buFont typeface="Arial" panose="020B0604020202020204" pitchFamily="34" charset="0"/>
              <a:buChar char="•"/>
            </a:pPr>
            <a:r>
              <a:rPr lang="en-US" sz="1800" dirty="0"/>
              <a:t>Analyze processes, data or documentary support for potential instances of fraud, non-compliance or other organizational risks.</a:t>
            </a:r>
          </a:p>
          <a:p>
            <a:pPr marL="285750" lvl="0" indent="-285750">
              <a:buFont typeface="Arial" panose="020B0604020202020204" pitchFamily="34" charset="0"/>
              <a:buChar char="•"/>
            </a:pPr>
            <a:r>
              <a:rPr lang="en-US" sz="1800" dirty="0"/>
              <a:t>Identify ways to mitigate fraud exposure at your organization.</a:t>
            </a:r>
          </a:p>
          <a:p>
            <a:pPr marL="285750" lvl="0" indent="-285750">
              <a:buFont typeface="Arial" panose="020B0604020202020204" pitchFamily="34" charset="0"/>
              <a:buChar char="•"/>
            </a:pPr>
            <a:r>
              <a:rPr lang="en-US" sz="1800" dirty="0"/>
              <a:t>Conduct fact-finding and/or suspect interviews.</a:t>
            </a:r>
          </a:p>
          <a:p>
            <a:pPr marL="285750" lvl="0" indent="-285750">
              <a:buFont typeface="Arial" panose="020B0604020202020204" pitchFamily="34" charset="0"/>
              <a:buChar char="•"/>
            </a:pPr>
            <a:r>
              <a:rPr lang="en-US" sz="1800" dirty="0"/>
              <a:t>Perform background and asset searches.</a:t>
            </a:r>
          </a:p>
          <a:p>
            <a:pPr marL="285750" lvl="0" indent="-285750">
              <a:buFont typeface="Arial" panose="020B0604020202020204" pitchFamily="34" charset="0"/>
              <a:buChar char="•"/>
            </a:pPr>
            <a:r>
              <a:rPr lang="en-US" sz="1800" dirty="0"/>
              <a:t>Reconstruct financial records and preserve, recover and analyze digital evidence.</a:t>
            </a:r>
          </a:p>
          <a:p>
            <a:pPr marL="285750" lvl="0" indent="-285750">
              <a:buFont typeface="Arial" panose="020B0604020202020204" pitchFamily="34" charset="0"/>
              <a:buChar char="•"/>
            </a:pPr>
            <a:r>
              <a:rPr lang="en-US" sz="1800" dirty="0"/>
              <a:t>Prepare and present oral or written reports of findings and recommendations.</a:t>
            </a:r>
          </a:p>
        </p:txBody>
      </p:sp>
    </p:spTree>
    <p:extLst>
      <p:ext uri="{BB962C8B-B14F-4D97-AF65-F5344CB8AC3E}">
        <p14:creationId xmlns:p14="http://schemas.microsoft.com/office/powerpoint/2010/main" val="2651866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Independent Investigation Steps</a:t>
            </a:r>
          </a:p>
        </p:txBody>
      </p:sp>
      <p:sp>
        <p:nvSpPr>
          <p:cNvPr id="3" name="Content Placeholder 2"/>
          <p:cNvSpPr>
            <a:spLocks noGrp="1"/>
          </p:cNvSpPr>
          <p:nvPr>
            <p:ph idx="1"/>
          </p:nvPr>
        </p:nvSpPr>
        <p:spPr/>
        <p:txBody>
          <a:bodyPr/>
          <a:lstStyle/>
          <a:p>
            <a:pPr marL="0" lvl="1" indent="0">
              <a:lnSpc>
                <a:spcPct val="100000"/>
              </a:lnSpc>
              <a:spcBef>
                <a:spcPct val="20000"/>
              </a:spcBef>
              <a:buNone/>
            </a:pPr>
            <a:r>
              <a:rPr lang="en-US" sz="1600" dirty="0">
                <a:latin typeface="Arial" pitchFamily="34" charset="0"/>
                <a:cs typeface="Arial" pitchFamily="34" charset="0"/>
              </a:rPr>
              <a:t>Independent Investigation Process</a:t>
            </a:r>
          </a:p>
          <a:p>
            <a:pPr marL="117475" lvl="1" indent="0">
              <a:lnSpc>
                <a:spcPct val="100000"/>
              </a:lnSpc>
              <a:buNone/>
            </a:pPr>
            <a:r>
              <a:rPr lang="en-US" sz="1600" b="1" dirty="0">
                <a:latin typeface="Arial" pitchFamily="34" charset="0"/>
                <a:cs typeface="Arial" pitchFamily="34" charset="0"/>
              </a:rPr>
              <a:t>Preliminary Fact-Finding </a:t>
            </a:r>
            <a:r>
              <a:rPr lang="en-US" sz="1600" dirty="0">
                <a:latin typeface="Arial" pitchFamily="34" charset="0"/>
                <a:cs typeface="Arial" pitchFamily="34" charset="0"/>
              </a:rPr>
              <a:t>:</a:t>
            </a:r>
          </a:p>
          <a:p>
            <a:pPr marL="700405" lvl="2" indent="-400050">
              <a:lnSpc>
                <a:spcPct val="100000"/>
              </a:lnSpc>
            </a:pPr>
            <a:r>
              <a:rPr lang="en-US" sz="1400" dirty="0">
                <a:latin typeface="Arial" pitchFamily="34" charset="0"/>
                <a:cs typeface="Arial" pitchFamily="34" charset="0"/>
              </a:rPr>
              <a:t>Establish reporting methods and relationships for the engagement duration.</a:t>
            </a:r>
          </a:p>
          <a:p>
            <a:pPr marL="700405" lvl="2" indent="-400050">
              <a:lnSpc>
                <a:spcPct val="100000"/>
              </a:lnSpc>
            </a:pPr>
            <a:r>
              <a:rPr lang="en-US" sz="1400" dirty="0">
                <a:latin typeface="Arial" pitchFamily="34" charset="0"/>
                <a:cs typeface="Arial" pitchFamily="34" charset="0"/>
              </a:rPr>
              <a:t>Confirm project deliverables and expected timing.</a:t>
            </a:r>
          </a:p>
          <a:p>
            <a:pPr marL="700405" lvl="2" indent="-400050">
              <a:lnSpc>
                <a:spcPct val="100000"/>
              </a:lnSpc>
            </a:pPr>
            <a:r>
              <a:rPr lang="en-US" sz="1400" dirty="0">
                <a:latin typeface="Arial" pitchFamily="34" charset="0"/>
                <a:cs typeface="Arial" pitchFamily="34" charset="0"/>
              </a:rPr>
              <a:t>Describe the structure of your organization, including key positions and job responsibilities.</a:t>
            </a:r>
          </a:p>
          <a:p>
            <a:pPr marL="700405" lvl="2" indent="-400050">
              <a:lnSpc>
                <a:spcPct val="100000"/>
              </a:lnSpc>
            </a:pPr>
            <a:r>
              <a:rPr lang="en-US" sz="1400" dirty="0">
                <a:latin typeface="Arial" pitchFamily="34" charset="0"/>
                <a:cs typeface="Arial" pitchFamily="34" charset="0"/>
              </a:rPr>
              <a:t>Identify appropriate individuals to provide documentary support for the project.</a:t>
            </a:r>
          </a:p>
          <a:p>
            <a:pPr marL="117475" lvl="1" indent="0">
              <a:lnSpc>
                <a:spcPct val="100000"/>
              </a:lnSpc>
              <a:buNone/>
            </a:pPr>
            <a:r>
              <a:rPr lang="en-US" sz="1600" b="1" dirty="0">
                <a:latin typeface="Arial" pitchFamily="34" charset="0"/>
                <a:cs typeface="Arial" pitchFamily="34" charset="0"/>
              </a:rPr>
              <a:t>Information Gathering</a:t>
            </a:r>
            <a:r>
              <a:rPr lang="en-US" sz="1600" dirty="0">
                <a:latin typeface="Arial" pitchFamily="34" charset="0"/>
                <a:cs typeface="Arial" pitchFamily="34" charset="0"/>
              </a:rPr>
              <a:t>:</a:t>
            </a:r>
          </a:p>
          <a:p>
            <a:pPr marL="700405" lvl="2" indent="-400050">
              <a:lnSpc>
                <a:spcPct val="100000"/>
              </a:lnSpc>
            </a:pPr>
            <a:r>
              <a:rPr lang="en-US" sz="1400" dirty="0">
                <a:latin typeface="Arial" pitchFamily="34" charset="0"/>
                <a:cs typeface="Arial" pitchFamily="34" charset="0"/>
              </a:rPr>
              <a:t>Conduct interviews of personnel with a direct knowledge of the key business processes, policies, systems, and internal controls.</a:t>
            </a:r>
          </a:p>
          <a:p>
            <a:pPr marL="700405" lvl="2" indent="-400050">
              <a:lnSpc>
                <a:spcPct val="100000"/>
              </a:lnSpc>
            </a:pPr>
            <a:r>
              <a:rPr lang="en-US" sz="1400" dirty="0">
                <a:latin typeface="Arial" pitchFamily="34" charset="0"/>
                <a:cs typeface="Arial" pitchFamily="34" charset="0"/>
              </a:rPr>
              <a:t>Examine all reports, timelines, workpapers, supporting documentation or other relevant records identified to research the issues at hand.</a:t>
            </a:r>
          </a:p>
          <a:p>
            <a:pPr marL="117475" lvl="1" indent="0">
              <a:lnSpc>
                <a:spcPct val="100000"/>
              </a:lnSpc>
              <a:buNone/>
            </a:pPr>
            <a:r>
              <a:rPr lang="en-US" sz="1600" b="1" dirty="0">
                <a:latin typeface="Arial" pitchFamily="34" charset="0"/>
                <a:cs typeface="Arial" pitchFamily="34" charset="0"/>
              </a:rPr>
              <a:t>Analysis</a:t>
            </a:r>
            <a:r>
              <a:rPr lang="en-US" sz="1600" dirty="0">
                <a:latin typeface="Arial" pitchFamily="34" charset="0"/>
                <a:cs typeface="Arial" pitchFamily="34" charset="0"/>
              </a:rPr>
              <a:t>:</a:t>
            </a:r>
          </a:p>
          <a:p>
            <a:pPr marL="700405" lvl="2" indent="-400050">
              <a:lnSpc>
                <a:spcPct val="100000"/>
              </a:lnSpc>
            </a:pPr>
            <a:r>
              <a:rPr lang="en-US" sz="1400" dirty="0">
                <a:latin typeface="Arial" pitchFamily="34" charset="0"/>
                <a:cs typeface="Arial" pitchFamily="34" charset="0"/>
              </a:rPr>
              <a:t>Examine relevant supporting documentations.</a:t>
            </a:r>
          </a:p>
          <a:p>
            <a:pPr marL="700405" lvl="2" indent="-400050">
              <a:lnSpc>
                <a:spcPct val="100000"/>
              </a:lnSpc>
            </a:pPr>
            <a:r>
              <a:rPr lang="en-US" sz="1400" dirty="0">
                <a:latin typeface="Arial" pitchFamily="34" charset="0"/>
                <a:cs typeface="Arial" pitchFamily="34" charset="0"/>
              </a:rPr>
              <a:t>Identify trends, patterns, unusual/suspicious transactions, and other anomalies.</a:t>
            </a:r>
          </a:p>
          <a:p>
            <a:pPr marL="117475" lvl="1" indent="0">
              <a:lnSpc>
                <a:spcPct val="100000"/>
              </a:lnSpc>
              <a:buNone/>
            </a:pPr>
            <a:r>
              <a:rPr lang="en-US" sz="1600" b="1" dirty="0">
                <a:latin typeface="Arial" pitchFamily="34" charset="0"/>
                <a:cs typeface="Arial" pitchFamily="34" charset="0"/>
              </a:rPr>
              <a:t>Reporting</a:t>
            </a:r>
            <a:r>
              <a:rPr lang="en-US" sz="1600" dirty="0">
                <a:latin typeface="Arial" pitchFamily="34" charset="0"/>
                <a:cs typeface="Arial" pitchFamily="34" charset="0"/>
              </a:rPr>
              <a:t>:</a:t>
            </a:r>
          </a:p>
          <a:p>
            <a:pPr marL="700405" lvl="2" indent="-400050">
              <a:lnSpc>
                <a:spcPct val="100000"/>
              </a:lnSpc>
            </a:pPr>
            <a:r>
              <a:rPr lang="en-US" sz="1400" dirty="0">
                <a:latin typeface="Arial" pitchFamily="34" charset="0"/>
                <a:cs typeface="Arial" pitchFamily="34" charset="0"/>
              </a:rPr>
              <a:t>Summarize observations and findings.</a:t>
            </a:r>
          </a:p>
          <a:p>
            <a:pPr>
              <a:lnSpc>
                <a:spcPct val="100000"/>
              </a:lnSpc>
            </a:pPr>
            <a:endParaRPr lang="en-US" dirty="0"/>
          </a:p>
        </p:txBody>
      </p:sp>
    </p:spTree>
    <p:extLst>
      <p:ext uri="{BB962C8B-B14F-4D97-AF65-F5344CB8AC3E}">
        <p14:creationId xmlns:p14="http://schemas.microsoft.com/office/powerpoint/2010/main" val="1894597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Placeholder 11" descr="A picture containing light, laser, night, night sky&#10;&#10;Description automatically generated">
            <a:extLst>
              <a:ext uri="{FF2B5EF4-FFF2-40B4-BE49-F238E27FC236}">
                <a16:creationId xmlns:a16="http://schemas.microsoft.com/office/drawing/2014/main" id="{3D056FE4-EF27-4DD5-AF38-170C007536BE}"/>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a:fillRect/>
          </a:stretch>
        </p:blipFill>
        <p:spPr>
          <a:xfrm>
            <a:off x="0" y="1"/>
            <a:ext cx="12191999" cy="6857999"/>
          </a:xfrm>
        </p:spPr>
      </p:pic>
      <p:sp>
        <p:nvSpPr>
          <p:cNvPr id="5" name="Title 4">
            <a:extLst>
              <a:ext uri="{FF2B5EF4-FFF2-40B4-BE49-F238E27FC236}">
                <a16:creationId xmlns:a16="http://schemas.microsoft.com/office/drawing/2014/main" id="{C7663B21-E403-4647-8B59-EEAC71695F83}"/>
              </a:ext>
            </a:extLst>
          </p:cNvPr>
          <p:cNvSpPr>
            <a:spLocks noGrp="1"/>
          </p:cNvSpPr>
          <p:nvPr>
            <p:ph type="title"/>
          </p:nvPr>
        </p:nvSpPr>
        <p:spPr/>
        <p:txBody>
          <a:bodyPr/>
          <a:lstStyle/>
          <a:p>
            <a:r>
              <a:rPr lang="en-US" dirty="0"/>
              <a:t>Fraud 101</a:t>
            </a:r>
          </a:p>
        </p:txBody>
      </p:sp>
    </p:spTree>
    <p:extLst>
      <p:ext uri="{BB962C8B-B14F-4D97-AF65-F5344CB8AC3E}">
        <p14:creationId xmlns:p14="http://schemas.microsoft.com/office/powerpoint/2010/main" val="19109076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Crowe-University-widescreen-template 2021_FINAL">
  <a:themeElements>
    <a:clrScheme name="Custom 1">
      <a:dk1>
        <a:sysClr val="windowText" lastClr="000000"/>
      </a:dk1>
      <a:lt1>
        <a:srgbClr val="FFFFFF"/>
      </a:lt1>
      <a:dk2>
        <a:srgbClr val="000000"/>
      </a:dk2>
      <a:lt2>
        <a:srgbClr val="FFFFFF"/>
      </a:lt2>
      <a:accent1>
        <a:srgbClr val="002D62"/>
      </a:accent1>
      <a:accent2>
        <a:srgbClr val="FDB913"/>
      </a:accent2>
      <a:accent3>
        <a:srgbClr val="55C5E9"/>
      </a:accent3>
      <a:accent4>
        <a:srgbClr val="CC3333"/>
      </a:accent4>
      <a:accent5>
        <a:srgbClr val="666666"/>
      </a:accent5>
      <a:accent6>
        <a:srgbClr val="999999"/>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78646930_Travel presentation_AAS_v4" id="{69A0B7D3-DFC2-4DF4-94EE-39D7101E6D25}" vid="{C2C8F544-DED4-470E-87EA-91DC811D31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5129F2139B3D24DAFB38F2698EE492C" ma:contentTypeVersion="10" ma:contentTypeDescription="Create a new document." ma:contentTypeScope="" ma:versionID="ced60f5214cf4855f2c8b05a7e510ddb">
  <xsd:schema xmlns:xsd="http://www.w3.org/2001/XMLSchema" xmlns:xs="http://www.w3.org/2001/XMLSchema" xmlns:p="http://schemas.microsoft.com/office/2006/metadata/properties" xmlns:ns3="8197abfe-6374-4c39-a310-c1f96e2f0e7a" targetNamespace="http://schemas.microsoft.com/office/2006/metadata/properties" ma:root="true" ma:fieldsID="adae061a56ef84a3718cd524b357f196" ns3:_="">
    <xsd:import namespace="8197abfe-6374-4c39-a310-c1f96e2f0e7a"/>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97abfe-6374-4c39-a310-c1f96e2f0e7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1B9AE58-E468-43A7-9028-DCF97DC3DA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97abfe-6374-4c39-a310-c1f96e2f0e7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A9B8CDE-5961-415F-9428-42E5331F7496}">
  <ds:schemaRefs>
    <ds:schemaRef ds:uri="http://schemas.microsoft.com/sharepoint/v3/contenttype/forms"/>
  </ds:schemaRefs>
</ds:datastoreItem>
</file>

<file path=customXml/itemProps3.xml><?xml version="1.0" encoding="utf-8"?>
<ds:datastoreItem xmlns:ds="http://schemas.openxmlformats.org/officeDocument/2006/customXml" ds:itemID="{5D4A7690-FB47-4564-85C3-A6FEEEB0BD36}">
  <ds:schemaRefs>
    <ds:schemaRef ds:uri="http://purl.org/dc/terms/"/>
    <ds:schemaRef ds:uri="http://schemas.openxmlformats.org/package/2006/metadata/core-properties"/>
    <ds:schemaRef ds:uri="http://schemas.microsoft.com/office/infopath/2007/PartnerControls"/>
    <ds:schemaRef ds:uri="http://schemas.microsoft.com/office/2006/metadata/properties"/>
    <ds:schemaRef ds:uri="http://www.w3.org/XML/1998/namespace"/>
    <ds:schemaRef ds:uri="http://schemas.microsoft.com/office/2006/documentManagement/types"/>
    <ds:schemaRef ds:uri="http://purl.org/dc/elements/1.1/"/>
    <ds:schemaRef ds:uri="http://purl.org/dc/dcmitype/"/>
    <ds:schemaRef ds:uri="8197abfe-6374-4c39-a310-c1f96e2f0e7a"/>
  </ds:schemaRefs>
</ds:datastoreItem>
</file>

<file path=docProps/app.xml><?xml version="1.0" encoding="utf-8"?>
<Properties xmlns="http://schemas.openxmlformats.org/officeDocument/2006/extended-properties" xmlns:vt="http://schemas.openxmlformats.org/officeDocument/2006/docPropsVTypes">
  <Template>Crowe-University-widescreen-template 2021_FINAL</Template>
  <TotalTime>11510</TotalTime>
  <Words>2665</Words>
  <Application>Microsoft Office PowerPoint</Application>
  <PresentationFormat>Widescreen</PresentationFormat>
  <Paragraphs>258</Paragraphs>
  <Slides>29</Slides>
  <Notes>28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Arial Black</vt:lpstr>
      <vt:lpstr>Calibri</vt:lpstr>
      <vt:lpstr>Times New Roman</vt:lpstr>
      <vt:lpstr>Wingdings</vt:lpstr>
      <vt:lpstr>Crowe-University-widescreen-template 2021_FINAL</vt:lpstr>
      <vt:lpstr>SAS 99 - How Auditors Think About Fraud</vt:lpstr>
      <vt:lpstr>Agenda</vt:lpstr>
      <vt:lpstr>PowerPoint Presentation</vt:lpstr>
      <vt:lpstr>Poll Question #1:</vt:lpstr>
      <vt:lpstr>Forensic Accounting  Services</vt:lpstr>
      <vt:lpstr>Forensic Services Overview</vt:lpstr>
      <vt:lpstr>Forensic Capabilities </vt:lpstr>
      <vt:lpstr>Independent Investigation Steps</vt:lpstr>
      <vt:lpstr>Fraud 101</vt:lpstr>
      <vt:lpstr>Motivations to Commit Fraud</vt:lpstr>
      <vt:lpstr>Post-COVID Considerations</vt:lpstr>
      <vt:lpstr>Categories of Occupational Fraud</vt:lpstr>
      <vt:lpstr>Poll Question #2:</vt:lpstr>
      <vt:lpstr>SAS 99 - Consideration of Fraud in a Financial Statement Audit</vt:lpstr>
      <vt:lpstr>What is SAS 99?</vt:lpstr>
      <vt:lpstr>What is SAS 99? Continued.</vt:lpstr>
      <vt:lpstr>SAS 99 - Summary</vt:lpstr>
      <vt:lpstr>Fraud Brainstorming Sessions</vt:lpstr>
      <vt:lpstr>Fraud Brainstorming Purpose</vt:lpstr>
      <vt:lpstr>Poll Question #3:</vt:lpstr>
      <vt:lpstr>Poll Question #3 - Answer:</vt:lpstr>
      <vt:lpstr>Fraud Brainstorming Session Discussion Points</vt:lpstr>
      <vt:lpstr>Professional Skepticism</vt:lpstr>
      <vt:lpstr>Case Studies</vt:lpstr>
      <vt:lpstr>Case Study – Tone at the Top; Bid Rigging/Tailoring</vt:lpstr>
      <vt:lpstr>Case Study – Lack of Segregation of Duties</vt:lpstr>
      <vt:lpstr>Case Study – Management Override</vt:lpstr>
      <vt:lpstr>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Wilkinson, Christopher</dc:creator>
  <cp:lastModifiedBy>Spence, Devin</cp:lastModifiedBy>
  <cp:revision>82</cp:revision>
  <dcterms:created xsi:type="dcterms:W3CDTF">2020-10-22T21:54:09Z</dcterms:created>
  <dcterms:modified xsi:type="dcterms:W3CDTF">2024-03-15T18:06:51Z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0x01010075129F2139B3D24DAFB38F2698EE492C</vt:lpwstr>
  </property>
</Properties>
</file>